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4"/>
  </p:notesMasterIdLst>
  <p:sldIdLst>
    <p:sldId id="257" r:id="rId3"/>
    <p:sldId id="258" r:id="rId4"/>
    <p:sldId id="391" r:id="rId5"/>
    <p:sldId id="277" r:id="rId6"/>
    <p:sldId id="275" r:id="rId7"/>
    <p:sldId id="392" r:id="rId8"/>
    <p:sldId id="276" r:id="rId9"/>
    <p:sldId id="393" r:id="rId10"/>
    <p:sldId id="270" r:id="rId11"/>
    <p:sldId id="394" r:id="rId12"/>
    <p:sldId id="260" r:id="rId13"/>
    <p:sldId id="279" r:id="rId14"/>
    <p:sldId id="395" r:id="rId15"/>
    <p:sldId id="396" r:id="rId16"/>
    <p:sldId id="295" r:id="rId17"/>
    <p:sldId id="292" r:id="rId18"/>
    <p:sldId id="271" r:id="rId19"/>
    <p:sldId id="294" r:id="rId20"/>
    <p:sldId id="285" r:id="rId21"/>
    <p:sldId id="282" r:id="rId22"/>
    <p:sldId id="297" r:id="rId23"/>
    <p:sldId id="300" r:id="rId24"/>
    <p:sldId id="289" r:id="rId25"/>
    <p:sldId id="303" r:id="rId26"/>
    <p:sldId id="304" r:id="rId27"/>
    <p:sldId id="274" r:id="rId28"/>
    <p:sldId id="273" r:id="rId29"/>
    <p:sldId id="301" r:id="rId30"/>
    <p:sldId id="397" r:id="rId31"/>
    <p:sldId id="269" r:id="rId32"/>
    <p:sldId id="39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4KOPpplsDPxAUTHaGA6eUw==" hashData="uqc+uJM+xsVM6bZx8tSA6mKLRUkGhyAMm4PDzp4fme3wRUTMNQbHs30IMz23krI1jLJ64eiPlTVo8nzTrG2CW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F6D8B"/>
    <a:srgbClr val="0C5A72"/>
    <a:srgbClr val="59CAED"/>
    <a:srgbClr val="C3EC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55" autoAdjust="0"/>
    <p:restoredTop sz="65964" autoAdjust="0"/>
  </p:normalViewPr>
  <p:slideViewPr>
    <p:cSldViewPr snapToGrid="0" snapToObjects="1">
      <p:cViewPr varScale="1">
        <p:scale>
          <a:sx n="73" d="100"/>
          <a:sy n="73" d="100"/>
        </p:scale>
        <p:origin x="201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547623-A2ED-4DA5-9911-A00FD18ECAF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4D7FC66-4F48-4484-8160-BC7D197E6F74}">
      <dgm:prSet phldrT="[Text]" custT="1"/>
      <dgm:spPr>
        <a:solidFill>
          <a:srgbClr val="59CAED"/>
        </a:solidFill>
      </dgm:spPr>
      <dgm:t>
        <a:bodyPr/>
        <a:lstStyle/>
        <a:p>
          <a:pPr>
            <a:buNone/>
          </a:pPr>
          <a:r>
            <a:rPr lang="en-US" sz="2000" b="1" dirty="0">
              <a:solidFill>
                <a:schemeClr val="tx1"/>
              </a:solidFill>
            </a:rPr>
            <a:t>Respiratory system</a:t>
          </a:r>
        </a:p>
      </dgm:t>
    </dgm:pt>
    <dgm:pt modelId="{8022EAE7-5D41-4DA6-B3F8-6CE0114C9B72}" type="parTrans" cxnId="{DEDA3322-C9E1-4EEE-A0F0-5F65136E9F69}">
      <dgm:prSet/>
      <dgm:spPr/>
      <dgm:t>
        <a:bodyPr/>
        <a:lstStyle/>
        <a:p>
          <a:endParaRPr lang="en-US" sz="2400"/>
        </a:p>
      </dgm:t>
    </dgm:pt>
    <dgm:pt modelId="{CF5CB3A1-67DA-4164-A8B5-3B95EF0BA68B}" type="sibTrans" cxnId="{DEDA3322-C9E1-4EEE-A0F0-5F65136E9F69}">
      <dgm:prSet/>
      <dgm:spPr/>
      <dgm:t>
        <a:bodyPr/>
        <a:lstStyle/>
        <a:p>
          <a:endParaRPr lang="en-US" sz="2400"/>
        </a:p>
      </dgm:t>
    </dgm:pt>
    <dgm:pt modelId="{002F1C43-E727-43C9-A688-0995DEDFAEE5}">
      <dgm:prSet custT="1"/>
      <dgm:spPr>
        <a:ln>
          <a:solidFill>
            <a:srgbClr val="59CAED"/>
          </a:solidFill>
        </a:ln>
      </dgm:spPr>
      <dgm:t>
        <a:bodyPr/>
        <a:lstStyle/>
        <a:p>
          <a:r>
            <a:rPr lang="en-US" sz="2000" dirty="0"/>
            <a:t>Airway irritation (coughing, wheezing), inflammation</a:t>
          </a:r>
        </a:p>
      </dgm:t>
    </dgm:pt>
    <dgm:pt modelId="{B0CED0BF-CA4B-4026-93B0-95CEC5BA2924}" type="parTrans" cxnId="{9DA31C6B-C651-4DDD-8089-85022A0A2DFB}">
      <dgm:prSet/>
      <dgm:spPr/>
      <dgm:t>
        <a:bodyPr/>
        <a:lstStyle/>
        <a:p>
          <a:endParaRPr lang="en-US" sz="2400"/>
        </a:p>
      </dgm:t>
    </dgm:pt>
    <dgm:pt modelId="{8D1866A0-828D-4DE1-882D-CDACACAC805F}" type="sibTrans" cxnId="{9DA31C6B-C651-4DDD-8089-85022A0A2DFB}">
      <dgm:prSet/>
      <dgm:spPr/>
      <dgm:t>
        <a:bodyPr/>
        <a:lstStyle/>
        <a:p>
          <a:endParaRPr lang="en-US" sz="2400"/>
        </a:p>
      </dgm:t>
    </dgm:pt>
    <dgm:pt modelId="{92BB8B41-87A4-4A19-9B88-4F4A865FC595}">
      <dgm:prSet custT="1"/>
      <dgm:spPr>
        <a:ln>
          <a:solidFill>
            <a:srgbClr val="59CAED"/>
          </a:solidFill>
        </a:ln>
      </dgm:spPr>
      <dgm:t>
        <a:bodyPr/>
        <a:lstStyle/>
        <a:p>
          <a:r>
            <a:rPr lang="en-US" sz="2000" dirty="0"/>
            <a:t>Asthma, COPD, lung cancer</a:t>
          </a:r>
        </a:p>
      </dgm:t>
    </dgm:pt>
    <dgm:pt modelId="{4DA346B3-B0D4-4223-9AD4-ABE2894C7135}" type="parTrans" cxnId="{76189005-768D-4363-9592-0C69D88BB347}">
      <dgm:prSet/>
      <dgm:spPr/>
      <dgm:t>
        <a:bodyPr/>
        <a:lstStyle/>
        <a:p>
          <a:endParaRPr lang="en-US" sz="2400"/>
        </a:p>
      </dgm:t>
    </dgm:pt>
    <dgm:pt modelId="{03C2F617-5914-40E0-9273-F1BC89E25DBF}" type="sibTrans" cxnId="{76189005-768D-4363-9592-0C69D88BB347}">
      <dgm:prSet/>
      <dgm:spPr/>
      <dgm:t>
        <a:bodyPr/>
        <a:lstStyle/>
        <a:p>
          <a:endParaRPr lang="en-US" sz="2400"/>
        </a:p>
      </dgm:t>
    </dgm:pt>
    <dgm:pt modelId="{25ACB9D6-4CB8-4E3C-B14E-3278B29267DC}">
      <dgm:prSet custT="1"/>
      <dgm:spPr>
        <a:ln>
          <a:solidFill>
            <a:srgbClr val="59CAED"/>
          </a:solidFill>
        </a:ln>
      </dgm:spPr>
      <dgm:t>
        <a:bodyPr/>
        <a:lstStyle/>
        <a:p>
          <a:r>
            <a:rPr lang="en-US" sz="2000" dirty="0"/>
            <a:t>Acute lower respiratory infection and pneumonia</a:t>
          </a:r>
        </a:p>
      </dgm:t>
    </dgm:pt>
    <dgm:pt modelId="{913D15EE-625C-4451-9284-75530A8B4C5D}" type="parTrans" cxnId="{B1840C83-6C24-4D5A-9C4B-CA7935D7B486}">
      <dgm:prSet/>
      <dgm:spPr/>
      <dgm:t>
        <a:bodyPr/>
        <a:lstStyle/>
        <a:p>
          <a:endParaRPr lang="en-US" sz="2400"/>
        </a:p>
      </dgm:t>
    </dgm:pt>
    <dgm:pt modelId="{59796EA8-F080-4EE9-85A1-7B4B963404A5}" type="sibTrans" cxnId="{B1840C83-6C24-4D5A-9C4B-CA7935D7B486}">
      <dgm:prSet/>
      <dgm:spPr/>
      <dgm:t>
        <a:bodyPr/>
        <a:lstStyle/>
        <a:p>
          <a:endParaRPr lang="en-US" sz="2400"/>
        </a:p>
      </dgm:t>
    </dgm:pt>
    <dgm:pt modelId="{A5D273CB-0A8F-4773-BE1B-25084D1857D3}">
      <dgm:prSet custT="1"/>
      <dgm:spPr>
        <a:ln>
          <a:solidFill>
            <a:srgbClr val="59CAED"/>
          </a:solidFill>
        </a:ln>
      </dgm:spPr>
      <dgm:t>
        <a:bodyPr/>
        <a:lstStyle/>
        <a:p>
          <a:r>
            <a:rPr lang="en-US" sz="2000" dirty="0"/>
            <a:t>Decreased lung function and lung growth </a:t>
          </a:r>
        </a:p>
      </dgm:t>
    </dgm:pt>
    <dgm:pt modelId="{6ED839A5-4561-4082-8B72-8AEEFFD99E7A}" type="parTrans" cxnId="{FE976AD7-4AD9-48EF-925E-4542E0700CA1}">
      <dgm:prSet/>
      <dgm:spPr/>
      <dgm:t>
        <a:bodyPr/>
        <a:lstStyle/>
        <a:p>
          <a:endParaRPr lang="en-US" sz="2400"/>
        </a:p>
      </dgm:t>
    </dgm:pt>
    <dgm:pt modelId="{B0A74713-EF0C-47E8-93FA-09BCF368B7B1}" type="sibTrans" cxnId="{FE976AD7-4AD9-48EF-925E-4542E0700CA1}">
      <dgm:prSet/>
      <dgm:spPr/>
      <dgm:t>
        <a:bodyPr/>
        <a:lstStyle/>
        <a:p>
          <a:endParaRPr lang="en-US" sz="2400"/>
        </a:p>
      </dgm:t>
    </dgm:pt>
    <dgm:pt modelId="{4E401926-D6FB-4AE3-8A8E-EDEF69E10C84}">
      <dgm:prSet custT="1"/>
      <dgm:spPr>
        <a:solidFill>
          <a:srgbClr val="59CAED"/>
        </a:solidFill>
      </dgm:spPr>
      <dgm:t>
        <a:bodyPr/>
        <a:lstStyle/>
        <a:p>
          <a:r>
            <a:rPr lang="en-US" sz="2000" b="1" dirty="0">
              <a:solidFill>
                <a:schemeClr val="tx1"/>
              </a:solidFill>
            </a:rPr>
            <a:t>Cardiovascular system</a:t>
          </a:r>
        </a:p>
      </dgm:t>
    </dgm:pt>
    <dgm:pt modelId="{7F38D93C-EF34-4136-8FEC-696C55669C14}" type="parTrans" cxnId="{26101BCA-44BD-4BA7-9FFB-FCD38D101DF1}">
      <dgm:prSet/>
      <dgm:spPr/>
      <dgm:t>
        <a:bodyPr/>
        <a:lstStyle/>
        <a:p>
          <a:endParaRPr lang="en-US" sz="2400"/>
        </a:p>
      </dgm:t>
    </dgm:pt>
    <dgm:pt modelId="{BB25D7CB-8784-4629-9D18-2C6985864A3D}" type="sibTrans" cxnId="{26101BCA-44BD-4BA7-9FFB-FCD38D101DF1}">
      <dgm:prSet/>
      <dgm:spPr/>
      <dgm:t>
        <a:bodyPr/>
        <a:lstStyle/>
        <a:p>
          <a:endParaRPr lang="en-US" sz="2400"/>
        </a:p>
      </dgm:t>
    </dgm:pt>
    <dgm:pt modelId="{8B6CFFF4-046C-4097-98F6-329D85783D38}">
      <dgm:prSet custT="1"/>
      <dgm:spPr>
        <a:noFill/>
        <a:ln>
          <a:solidFill>
            <a:srgbClr val="59CAED"/>
          </a:solidFill>
        </a:ln>
      </dgm:spPr>
      <dgm:t>
        <a:bodyPr/>
        <a:lstStyle/>
        <a:p>
          <a:r>
            <a:rPr lang="en-US" sz="2000" dirty="0"/>
            <a:t>Exacerbation of heart disease</a:t>
          </a:r>
        </a:p>
      </dgm:t>
    </dgm:pt>
    <dgm:pt modelId="{A9F52147-3514-4B89-B647-D3BD3B2AF3F0}" type="parTrans" cxnId="{FC2A7A6E-B028-42BE-B8B5-0AB380E48176}">
      <dgm:prSet/>
      <dgm:spPr/>
      <dgm:t>
        <a:bodyPr/>
        <a:lstStyle/>
        <a:p>
          <a:endParaRPr lang="en-US" sz="2400"/>
        </a:p>
      </dgm:t>
    </dgm:pt>
    <dgm:pt modelId="{5E6AB2CA-3B75-4142-AFAA-B5741223ED91}" type="sibTrans" cxnId="{FC2A7A6E-B028-42BE-B8B5-0AB380E48176}">
      <dgm:prSet/>
      <dgm:spPr/>
      <dgm:t>
        <a:bodyPr/>
        <a:lstStyle/>
        <a:p>
          <a:endParaRPr lang="en-US" sz="2400"/>
        </a:p>
      </dgm:t>
    </dgm:pt>
    <dgm:pt modelId="{00D68481-0226-477A-9D28-9A3052641F2F}">
      <dgm:prSet custT="1"/>
      <dgm:spPr>
        <a:noFill/>
        <a:ln>
          <a:solidFill>
            <a:srgbClr val="59CAED"/>
          </a:solidFill>
        </a:ln>
      </dgm:spPr>
      <dgm:t>
        <a:bodyPr/>
        <a:lstStyle/>
        <a:p>
          <a:r>
            <a:rPr lang="en-US" sz="2000" dirty="0"/>
            <a:t>Heart attacks, strokes</a:t>
          </a:r>
        </a:p>
      </dgm:t>
    </dgm:pt>
    <dgm:pt modelId="{71C65FC8-3303-4A8E-89BC-ACADF7F66787}" type="parTrans" cxnId="{9612E55C-4579-4344-B94A-102A04EB3348}">
      <dgm:prSet/>
      <dgm:spPr/>
      <dgm:t>
        <a:bodyPr/>
        <a:lstStyle/>
        <a:p>
          <a:endParaRPr lang="en-US" sz="2400"/>
        </a:p>
      </dgm:t>
    </dgm:pt>
    <dgm:pt modelId="{EDB0B774-2326-497C-86FE-80962ACE3D89}" type="sibTrans" cxnId="{9612E55C-4579-4344-B94A-102A04EB3348}">
      <dgm:prSet/>
      <dgm:spPr/>
      <dgm:t>
        <a:bodyPr/>
        <a:lstStyle/>
        <a:p>
          <a:endParaRPr lang="en-US" sz="2400"/>
        </a:p>
      </dgm:t>
    </dgm:pt>
    <dgm:pt modelId="{0A7E54A5-1F8E-4155-8612-AD9797392787}">
      <dgm:prSet custT="1"/>
      <dgm:spPr>
        <a:solidFill>
          <a:srgbClr val="59CAED"/>
        </a:solidFill>
      </dgm:spPr>
      <dgm:t>
        <a:bodyPr/>
        <a:lstStyle/>
        <a:p>
          <a:r>
            <a:rPr lang="en-US" sz="2000" b="1">
              <a:solidFill>
                <a:schemeClr val="tx1"/>
              </a:solidFill>
            </a:rPr>
            <a:t>Other</a:t>
          </a:r>
          <a:endParaRPr lang="en-US" sz="2000" b="1" dirty="0">
            <a:solidFill>
              <a:schemeClr val="tx1"/>
            </a:solidFill>
          </a:endParaRPr>
        </a:p>
      </dgm:t>
    </dgm:pt>
    <dgm:pt modelId="{2A88ABDA-7E76-4CF9-A9D1-D94EC9F7BECA}" type="parTrans" cxnId="{85ED2143-4701-437E-A1DD-ABB8F376D302}">
      <dgm:prSet/>
      <dgm:spPr/>
      <dgm:t>
        <a:bodyPr/>
        <a:lstStyle/>
        <a:p>
          <a:endParaRPr lang="en-US" sz="2400"/>
        </a:p>
      </dgm:t>
    </dgm:pt>
    <dgm:pt modelId="{62988E15-5F68-4BA3-ADFB-26B0194F8FBC}" type="sibTrans" cxnId="{85ED2143-4701-437E-A1DD-ABB8F376D302}">
      <dgm:prSet/>
      <dgm:spPr/>
      <dgm:t>
        <a:bodyPr/>
        <a:lstStyle/>
        <a:p>
          <a:endParaRPr lang="en-US" sz="2400"/>
        </a:p>
      </dgm:t>
    </dgm:pt>
    <dgm:pt modelId="{3FD2E0E2-65D2-4C8E-91BD-8608CB869913}">
      <dgm:prSet custT="1"/>
      <dgm:spPr>
        <a:ln>
          <a:solidFill>
            <a:srgbClr val="59CAED"/>
          </a:solidFill>
        </a:ln>
      </dgm:spPr>
      <dgm:t>
        <a:bodyPr/>
        <a:lstStyle/>
        <a:p>
          <a:r>
            <a:rPr lang="en-US" sz="2000" dirty="0"/>
            <a:t>Cataracts</a:t>
          </a:r>
        </a:p>
      </dgm:t>
    </dgm:pt>
    <dgm:pt modelId="{51DDB2CE-E5A3-49DB-881F-ECFB611B8C84}" type="parTrans" cxnId="{A89F6782-E378-444D-86F0-F267DDC73EE8}">
      <dgm:prSet/>
      <dgm:spPr/>
      <dgm:t>
        <a:bodyPr/>
        <a:lstStyle/>
        <a:p>
          <a:endParaRPr lang="en-US" sz="2400"/>
        </a:p>
      </dgm:t>
    </dgm:pt>
    <dgm:pt modelId="{93F23B2E-DEE6-466A-8893-20BCF694F0C3}" type="sibTrans" cxnId="{A89F6782-E378-444D-86F0-F267DDC73EE8}">
      <dgm:prSet/>
      <dgm:spPr/>
      <dgm:t>
        <a:bodyPr/>
        <a:lstStyle/>
        <a:p>
          <a:endParaRPr lang="en-US" sz="2400"/>
        </a:p>
      </dgm:t>
    </dgm:pt>
    <dgm:pt modelId="{54812607-57A8-4286-8954-CCDA3FA80740}">
      <dgm:prSet custT="1"/>
      <dgm:spPr>
        <a:ln>
          <a:solidFill>
            <a:srgbClr val="59CAED"/>
          </a:solidFill>
        </a:ln>
      </dgm:spPr>
      <dgm:t>
        <a:bodyPr/>
        <a:lstStyle/>
        <a:p>
          <a:r>
            <a:rPr lang="en-US" sz="2000" dirty="0"/>
            <a:t>Low birth weight</a:t>
          </a:r>
        </a:p>
      </dgm:t>
    </dgm:pt>
    <dgm:pt modelId="{126CAEBD-3721-4E02-BF5F-593495195206}" type="parTrans" cxnId="{486C6C02-6D47-4DB3-A37C-27E78F76E558}">
      <dgm:prSet/>
      <dgm:spPr/>
      <dgm:t>
        <a:bodyPr/>
        <a:lstStyle/>
        <a:p>
          <a:endParaRPr lang="en-US" sz="2400"/>
        </a:p>
      </dgm:t>
    </dgm:pt>
    <dgm:pt modelId="{7AD550C3-EE32-4089-AFC4-904ACF1B2723}" type="sibTrans" cxnId="{486C6C02-6D47-4DB3-A37C-27E78F76E558}">
      <dgm:prSet/>
      <dgm:spPr/>
      <dgm:t>
        <a:bodyPr/>
        <a:lstStyle/>
        <a:p>
          <a:endParaRPr lang="en-US" sz="2400"/>
        </a:p>
      </dgm:t>
    </dgm:pt>
    <dgm:pt modelId="{018072B7-17A5-4DA5-9C4C-83426A24BCBA}">
      <dgm:prSet custT="1"/>
      <dgm:spPr>
        <a:ln>
          <a:solidFill>
            <a:srgbClr val="59CAED"/>
          </a:solidFill>
        </a:ln>
      </dgm:spPr>
      <dgm:t>
        <a:bodyPr/>
        <a:lstStyle/>
        <a:p>
          <a:r>
            <a:rPr lang="en-US" sz="2000" dirty="0"/>
            <a:t>Decreased cognitive ability</a:t>
          </a:r>
        </a:p>
      </dgm:t>
    </dgm:pt>
    <dgm:pt modelId="{A6983332-B5CC-4E78-BD0B-BC1690849265}" type="parTrans" cxnId="{CC31753E-CB2E-4CE6-BA76-C44B784803D9}">
      <dgm:prSet/>
      <dgm:spPr/>
      <dgm:t>
        <a:bodyPr/>
        <a:lstStyle/>
        <a:p>
          <a:endParaRPr lang="en-US" sz="2400"/>
        </a:p>
      </dgm:t>
    </dgm:pt>
    <dgm:pt modelId="{DB7A2366-3DC1-4BAA-BC0A-05733458A061}" type="sibTrans" cxnId="{CC31753E-CB2E-4CE6-BA76-C44B784803D9}">
      <dgm:prSet/>
      <dgm:spPr/>
      <dgm:t>
        <a:bodyPr/>
        <a:lstStyle/>
        <a:p>
          <a:endParaRPr lang="en-US" sz="2400"/>
        </a:p>
      </dgm:t>
    </dgm:pt>
    <dgm:pt modelId="{444E6498-31E6-40AD-B1A7-D2AB749E781E}">
      <dgm:prSet custT="1"/>
      <dgm:spPr>
        <a:ln>
          <a:solidFill>
            <a:srgbClr val="59CAED"/>
          </a:solidFill>
        </a:ln>
      </dgm:spPr>
      <dgm:t>
        <a:bodyPr/>
        <a:lstStyle/>
        <a:p>
          <a:r>
            <a:rPr lang="en-US" sz="2000" dirty="0"/>
            <a:t>Nasopharyngeal and laryngeal  cancer</a:t>
          </a:r>
        </a:p>
      </dgm:t>
    </dgm:pt>
    <dgm:pt modelId="{19CCEE86-78DC-4BF1-990D-F18312746421}" type="parTrans" cxnId="{D2439C33-6515-4E4B-B0D9-69181C145906}">
      <dgm:prSet/>
      <dgm:spPr/>
      <dgm:t>
        <a:bodyPr/>
        <a:lstStyle/>
        <a:p>
          <a:endParaRPr lang="en-US"/>
        </a:p>
      </dgm:t>
    </dgm:pt>
    <dgm:pt modelId="{1E565BC4-2E1C-4BA0-9A55-6F089B9D8530}" type="sibTrans" cxnId="{D2439C33-6515-4E4B-B0D9-69181C145906}">
      <dgm:prSet/>
      <dgm:spPr/>
      <dgm:t>
        <a:bodyPr/>
        <a:lstStyle/>
        <a:p>
          <a:endParaRPr lang="en-US"/>
        </a:p>
      </dgm:t>
    </dgm:pt>
    <dgm:pt modelId="{050FE696-7ECD-4FEA-8C60-11EDECB7C391}" type="pres">
      <dgm:prSet presAssocID="{49547623-A2ED-4DA5-9911-A00FD18ECAFC}" presName="linear" presStyleCnt="0">
        <dgm:presLayoutVars>
          <dgm:dir/>
          <dgm:animLvl val="lvl"/>
          <dgm:resizeHandles val="exact"/>
        </dgm:presLayoutVars>
      </dgm:prSet>
      <dgm:spPr/>
    </dgm:pt>
    <dgm:pt modelId="{D192ABB6-2945-4FB3-A2C0-52A3C1FA39DE}" type="pres">
      <dgm:prSet presAssocID="{94D7FC66-4F48-4484-8160-BC7D197E6F74}" presName="parentLin" presStyleCnt="0"/>
      <dgm:spPr/>
    </dgm:pt>
    <dgm:pt modelId="{CCA2E136-01A5-4942-AF01-E1D55CE73A90}" type="pres">
      <dgm:prSet presAssocID="{94D7FC66-4F48-4484-8160-BC7D197E6F74}" presName="parentLeftMargin" presStyleLbl="node1" presStyleIdx="0" presStyleCnt="3"/>
      <dgm:spPr/>
    </dgm:pt>
    <dgm:pt modelId="{53BE5DC9-AC87-47A9-8A9A-35B881813485}" type="pres">
      <dgm:prSet presAssocID="{94D7FC66-4F48-4484-8160-BC7D197E6F74}" presName="parentText" presStyleLbl="node1" presStyleIdx="0" presStyleCnt="3">
        <dgm:presLayoutVars>
          <dgm:chMax val="0"/>
          <dgm:bulletEnabled val="1"/>
        </dgm:presLayoutVars>
      </dgm:prSet>
      <dgm:spPr/>
    </dgm:pt>
    <dgm:pt modelId="{AB829E57-F28D-4EE2-A991-6C61DACBC974}" type="pres">
      <dgm:prSet presAssocID="{94D7FC66-4F48-4484-8160-BC7D197E6F74}" presName="negativeSpace" presStyleCnt="0"/>
      <dgm:spPr/>
    </dgm:pt>
    <dgm:pt modelId="{258FBB58-AA31-4267-BD72-D5DC6B0F7F72}" type="pres">
      <dgm:prSet presAssocID="{94D7FC66-4F48-4484-8160-BC7D197E6F74}" presName="childText" presStyleLbl="conFgAcc1" presStyleIdx="0" presStyleCnt="3">
        <dgm:presLayoutVars>
          <dgm:bulletEnabled val="1"/>
        </dgm:presLayoutVars>
      </dgm:prSet>
      <dgm:spPr/>
    </dgm:pt>
    <dgm:pt modelId="{4A8F6A74-4036-4A70-8AAC-BAFD67DFF898}" type="pres">
      <dgm:prSet presAssocID="{CF5CB3A1-67DA-4164-A8B5-3B95EF0BA68B}" presName="spaceBetweenRectangles" presStyleCnt="0"/>
      <dgm:spPr/>
    </dgm:pt>
    <dgm:pt modelId="{F887F170-5E60-4135-93CE-973A31CF0522}" type="pres">
      <dgm:prSet presAssocID="{4E401926-D6FB-4AE3-8A8E-EDEF69E10C84}" presName="parentLin" presStyleCnt="0"/>
      <dgm:spPr/>
    </dgm:pt>
    <dgm:pt modelId="{FE05FB15-C535-4D77-BDA1-7016B8E2ED80}" type="pres">
      <dgm:prSet presAssocID="{4E401926-D6FB-4AE3-8A8E-EDEF69E10C84}" presName="parentLeftMargin" presStyleLbl="node1" presStyleIdx="0" presStyleCnt="3"/>
      <dgm:spPr/>
    </dgm:pt>
    <dgm:pt modelId="{8288C09B-00D5-4556-A976-5BD71C3C8809}" type="pres">
      <dgm:prSet presAssocID="{4E401926-D6FB-4AE3-8A8E-EDEF69E10C84}" presName="parentText" presStyleLbl="node1" presStyleIdx="1" presStyleCnt="3">
        <dgm:presLayoutVars>
          <dgm:chMax val="0"/>
          <dgm:bulletEnabled val="1"/>
        </dgm:presLayoutVars>
      </dgm:prSet>
      <dgm:spPr/>
    </dgm:pt>
    <dgm:pt modelId="{C2077281-DE3E-4838-9ABB-F03C3D68B8DA}" type="pres">
      <dgm:prSet presAssocID="{4E401926-D6FB-4AE3-8A8E-EDEF69E10C84}" presName="negativeSpace" presStyleCnt="0"/>
      <dgm:spPr/>
    </dgm:pt>
    <dgm:pt modelId="{3D628A3B-9AD3-46C1-B896-F903CD913838}" type="pres">
      <dgm:prSet presAssocID="{4E401926-D6FB-4AE3-8A8E-EDEF69E10C84}" presName="childText" presStyleLbl="conFgAcc1" presStyleIdx="1" presStyleCnt="3">
        <dgm:presLayoutVars>
          <dgm:bulletEnabled val="1"/>
        </dgm:presLayoutVars>
      </dgm:prSet>
      <dgm:spPr/>
    </dgm:pt>
    <dgm:pt modelId="{97DCD9F9-5BAF-4FB4-85E3-2DC2F0213097}" type="pres">
      <dgm:prSet presAssocID="{BB25D7CB-8784-4629-9D18-2C6985864A3D}" presName="spaceBetweenRectangles" presStyleCnt="0"/>
      <dgm:spPr/>
    </dgm:pt>
    <dgm:pt modelId="{03D45C57-CF3B-4A3F-8CB6-4DD9CAD007D8}" type="pres">
      <dgm:prSet presAssocID="{0A7E54A5-1F8E-4155-8612-AD9797392787}" presName="parentLin" presStyleCnt="0"/>
      <dgm:spPr/>
    </dgm:pt>
    <dgm:pt modelId="{0F5D066D-396A-4C5B-921F-D601B5C4B514}" type="pres">
      <dgm:prSet presAssocID="{0A7E54A5-1F8E-4155-8612-AD9797392787}" presName="parentLeftMargin" presStyleLbl="node1" presStyleIdx="1" presStyleCnt="3"/>
      <dgm:spPr/>
    </dgm:pt>
    <dgm:pt modelId="{D6810FFA-B74F-4446-9C25-3D4F030037E0}" type="pres">
      <dgm:prSet presAssocID="{0A7E54A5-1F8E-4155-8612-AD9797392787}" presName="parentText" presStyleLbl="node1" presStyleIdx="2" presStyleCnt="3">
        <dgm:presLayoutVars>
          <dgm:chMax val="0"/>
          <dgm:bulletEnabled val="1"/>
        </dgm:presLayoutVars>
      </dgm:prSet>
      <dgm:spPr/>
    </dgm:pt>
    <dgm:pt modelId="{0FFCFD3F-A853-4613-B7C1-C451911BCB34}" type="pres">
      <dgm:prSet presAssocID="{0A7E54A5-1F8E-4155-8612-AD9797392787}" presName="negativeSpace" presStyleCnt="0"/>
      <dgm:spPr/>
    </dgm:pt>
    <dgm:pt modelId="{FD820699-0522-4253-8B41-381B7A2CFF51}" type="pres">
      <dgm:prSet presAssocID="{0A7E54A5-1F8E-4155-8612-AD9797392787}" presName="childText" presStyleLbl="conFgAcc1" presStyleIdx="2" presStyleCnt="3">
        <dgm:presLayoutVars>
          <dgm:bulletEnabled val="1"/>
        </dgm:presLayoutVars>
      </dgm:prSet>
      <dgm:spPr/>
    </dgm:pt>
  </dgm:ptLst>
  <dgm:cxnLst>
    <dgm:cxn modelId="{486C6C02-6D47-4DB3-A37C-27E78F76E558}" srcId="{0A7E54A5-1F8E-4155-8612-AD9797392787}" destId="{54812607-57A8-4286-8954-CCDA3FA80740}" srcOrd="1" destOrd="0" parTransId="{126CAEBD-3721-4E02-BF5F-593495195206}" sibTransId="{7AD550C3-EE32-4089-AFC4-904ACF1B2723}"/>
    <dgm:cxn modelId="{76189005-768D-4363-9592-0C69D88BB347}" srcId="{94D7FC66-4F48-4484-8160-BC7D197E6F74}" destId="{92BB8B41-87A4-4A19-9B88-4F4A865FC595}" srcOrd="1" destOrd="0" parTransId="{4DA346B3-B0D4-4223-9AD4-ABE2894C7135}" sibTransId="{03C2F617-5914-40E0-9273-F1BC89E25DBF}"/>
    <dgm:cxn modelId="{FAE2F31D-2A6F-48CA-A24A-1DC47EBB007C}" type="presOf" srcId="{3FD2E0E2-65D2-4C8E-91BD-8608CB869913}" destId="{FD820699-0522-4253-8B41-381B7A2CFF51}" srcOrd="0" destOrd="0" presId="urn:microsoft.com/office/officeart/2005/8/layout/list1"/>
    <dgm:cxn modelId="{DEDA3322-C9E1-4EEE-A0F0-5F65136E9F69}" srcId="{49547623-A2ED-4DA5-9911-A00FD18ECAFC}" destId="{94D7FC66-4F48-4484-8160-BC7D197E6F74}" srcOrd="0" destOrd="0" parTransId="{8022EAE7-5D41-4DA6-B3F8-6CE0114C9B72}" sibTransId="{CF5CB3A1-67DA-4164-A8B5-3B95EF0BA68B}"/>
    <dgm:cxn modelId="{95E99325-A707-4B6E-B946-45ED8B97B39C}" type="presOf" srcId="{A5D273CB-0A8F-4773-BE1B-25084D1857D3}" destId="{258FBB58-AA31-4267-BD72-D5DC6B0F7F72}" srcOrd="0" destOrd="3" presId="urn:microsoft.com/office/officeart/2005/8/layout/list1"/>
    <dgm:cxn modelId="{24DE2D32-96DC-4066-ABFC-CAC776B59CBD}" type="presOf" srcId="{4E401926-D6FB-4AE3-8A8E-EDEF69E10C84}" destId="{FE05FB15-C535-4D77-BDA1-7016B8E2ED80}" srcOrd="0" destOrd="0" presId="urn:microsoft.com/office/officeart/2005/8/layout/list1"/>
    <dgm:cxn modelId="{B00FA232-BF88-451F-A450-28113C2C939D}" type="presOf" srcId="{94D7FC66-4F48-4484-8160-BC7D197E6F74}" destId="{CCA2E136-01A5-4942-AF01-E1D55CE73A90}" srcOrd="0" destOrd="0" presId="urn:microsoft.com/office/officeart/2005/8/layout/list1"/>
    <dgm:cxn modelId="{D2439C33-6515-4E4B-B0D9-69181C145906}" srcId="{0A7E54A5-1F8E-4155-8612-AD9797392787}" destId="{444E6498-31E6-40AD-B1A7-D2AB749E781E}" srcOrd="2" destOrd="0" parTransId="{19CCEE86-78DC-4BF1-990D-F18312746421}" sibTransId="{1E565BC4-2E1C-4BA0-9A55-6F089B9D8530}"/>
    <dgm:cxn modelId="{CC31753E-CB2E-4CE6-BA76-C44B784803D9}" srcId="{0A7E54A5-1F8E-4155-8612-AD9797392787}" destId="{018072B7-17A5-4DA5-9C4C-83426A24BCBA}" srcOrd="3" destOrd="0" parTransId="{A6983332-B5CC-4E78-BD0B-BC1690849265}" sibTransId="{DB7A2366-3DC1-4BAA-BC0A-05733458A061}"/>
    <dgm:cxn modelId="{85ED2143-4701-437E-A1DD-ABB8F376D302}" srcId="{49547623-A2ED-4DA5-9911-A00FD18ECAFC}" destId="{0A7E54A5-1F8E-4155-8612-AD9797392787}" srcOrd="2" destOrd="0" parTransId="{2A88ABDA-7E76-4CF9-A9D1-D94EC9F7BECA}" sibTransId="{62988E15-5F68-4BA3-ADFB-26B0194F8FBC}"/>
    <dgm:cxn modelId="{D74D9A4E-8875-4C41-A366-F55C16D7CFC4}" type="presOf" srcId="{25ACB9D6-4CB8-4E3C-B14E-3278B29267DC}" destId="{258FBB58-AA31-4267-BD72-D5DC6B0F7F72}" srcOrd="0" destOrd="2" presId="urn:microsoft.com/office/officeart/2005/8/layout/list1"/>
    <dgm:cxn modelId="{49E5E54F-E49B-4614-9EC0-950FED14E89C}" type="presOf" srcId="{94D7FC66-4F48-4484-8160-BC7D197E6F74}" destId="{53BE5DC9-AC87-47A9-8A9A-35B881813485}" srcOrd="1" destOrd="0" presId="urn:microsoft.com/office/officeart/2005/8/layout/list1"/>
    <dgm:cxn modelId="{9612E55C-4579-4344-B94A-102A04EB3348}" srcId="{4E401926-D6FB-4AE3-8A8E-EDEF69E10C84}" destId="{00D68481-0226-477A-9D28-9A3052641F2F}" srcOrd="1" destOrd="0" parTransId="{71C65FC8-3303-4A8E-89BC-ACADF7F66787}" sibTransId="{EDB0B774-2326-497C-86FE-80962ACE3D89}"/>
    <dgm:cxn modelId="{9DA31C6B-C651-4DDD-8089-85022A0A2DFB}" srcId="{94D7FC66-4F48-4484-8160-BC7D197E6F74}" destId="{002F1C43-E727-43C9-A688-0995DEDFAEE5}" srcOrd="0" destOrd="0" parTransId="{B0CED0BF-CA4B-4026-93B0-95CEC5BA2924}" sibTransId="{8D1866A0-828D-4DE1-882D-CDACACAC805F}"/>
    <dgm:cxn modelId="{FC2A7A6E-B028-42BE-B8B5-0AB380E48176}" srcId="{4E401926-D6FB-4AE3-8A8E-EDEF69E10C84}" destId="{8B6CFFF4-046C-4097-98F6-329D85783D38}" srcOrd="0" destOrd="0" parTransId="{A9F52147-3514-4B89-B647-D3BD3B2AF3F0}" sibTransId="{5E6AB2CA-3B75-4142-AFAA-B5741223ED91}"/>
    <dgm:cxn modelId="{F52ED877-46DA-4205-AC80-2E6DE1A2680E}" type="presOf" srcId="{92BB8B41-87A4-4A19-9B88-4F4A865FC595}" destId="{258FBB58-AA31-4267-BD72-D5DC6B0F7F72}" srcOrd="0" destOrd="1" presId="urn:microsoft.com/office/officeart/2005/8/layout/list1"/>
    <dgm:cxn modelId="{A89F6782-E378-444D-86F0-F267DDC73EE8}" srcId="{0A7E54A5-1F8E-4155-8612-AD9797392787}" destId="{3FD2E0E2-65D2-4C8E-91BD-8608CB869913}" srcOrd="0" destOrd="0" parTransId="{51DDB2CE-E5A3-49DB-881F-ECFB611B8C84}" sibTransId="{93F23B2E-DEE6-466A-8893-20BCF694F0C3}"/>
    <dgm:cxn modelId="{B1840C83-6C24-4D5A-9C4B-CA7935D7B486}" srcId="{94D7FC66-4F48-4484-8160-BC7D197E6F74}" destId="{25ACB9D6-4CB8-4E3C-B14E-3278B29267DC}" srcOrd="2" destOrd="0" parTransId="{913D15EE-625C-4451-9284-75530A8B4C5D}" sibTransId="{59796EA8-F080-4EE9-85A1-7B4B963404A5}"/>
    <dgm:cxn modelId="{E235E283-8216-4867-AC34-DEAEEF3CFAFB}" type="presOf" srcId="{54812607-57A8-4286-8954-CCDA3FA80740}" destId="{FD820699-0522-4253-8B41-381B7A2CFF51}" srcOrd="0" destOrd="1" presId="urn:microsoft.com/office/officeart/2005/8/layout/list1"/>
    <dgm:cxn modelId="{84D8DC92-02FE-4DF9-9967-0B19B870DB9C}" type="presOf" srcId="{002F1C43-E727-43C9-A688-0995DEDFAEE5}" destId="{258FBB58-AA31-4267-BD72-D5DC6B0F7F72}" srcOrd="0" destOrd="0" presId="urn:microsoft.com/office/officeart/2005/8/layout/list1"/>
    <dgm:cxn modelId="{DF436499-C7A9-47F4-92FB-47443D4E5255}" type="presOf" srcId="{00D68481-0226-477A-9D28-9A3052641F2F}" destId="{3D628A3B-9AD3-46C1-B896-F903CD913838}" srcOrd="0" destOrd="1" presId="urn:microsoft.com/office/officeart/2005/8/layout/list1"/>
    <dgm:cxn modelId="{A8B331A5-FF69-4272-AE36-3861332A78E8}" type="presOf" srcId="{49547623-A2ED-4DA5-9911-A00FD18ECAFC}" destId="{050FE696-7ECD-4FEA-8C60-11EDECB7C391}" srcOrd="0" destOrd="0" presId="urn:microsoft.com/office/officeart/2005/8/layout/list1"/>
    <dgm:cxn modelId="{379CD7A5-1309-4884-85D9-3D5A031D464F}" type="presOf" srcId="{018072B7-17A5-4DA5-9C4C-83426A24BCBA}" destId="{FD820699-0522-4253-8B41-381B7A2CFF51}" srcOrd="0" destOrd="3" presId="urn:microsoft.com/office/officeart/2005/8/layout/list1"/>
    <dgm:cxn modelId="{C085BEB1-F4F3-4077-8CF8-1E4B482BF2B7}" type="presOf" srcId="{0A7E54A5-1F8E-4155-8612-AD9797392787}" destId="{0F5D066D-396A-4C5B-921F-D601B5C4B514}" srcOrd="0" destOrd="0" presId="urn:microsoft.com/office/officeart/2005/8/layout/list1"/>
    <dgm:cxn modelId="{26101BCA-44BD-4BA7-9FFB-FCD38D101DF1}" srcId="{49547623-A2ED-4DA5-9911-A00FD18ECAFC}" destId="{4E401926-D6FB-4AE3-8A8E-EDEF69E10C84}" srcOrd="1" destOrd="0" parTransId="{7F38D93C-EF34-4136-8FEC-696C55669C14}" sibTransId="{BB25D7CB-8784-4629-9D18-2C6985864A3D}"/>
    <dgm:cxn modelId="{FE976AD7-4AD9-48EF-925E-4542E0700CA1}" srcId="{94D7FC66-4F48-4484-8160-BC7D197E6F74}" destId="{A5D273CB-0A8F-4773-BE1B-25084D1857D3}" srcOrd="3" destOrd="0" parTransId="{6ED839A5-4561-4082-8B72-8AEEFFD99E7A}" sibTransId="{B0A74713-EF0C-47E8-93FA-09BCF368B7B1}"/>
    <dgm:cxn modelId="{7A46F7E1-7402-47D0-8CEB-2DF4851D64A1}" type="presOf" srcId="{444E6498-31E6-40AD-B1A7-D2AB749E781E}" destId="{FD820699-0522-4253-8B41-381B7A2CFF51}" srcOrd="0" destOrd="2" presId="urn:microsoft.com/office/officeart/2005/8/layout/list1"/>
    <dgm:cxn modelId="{B35AA2E2-DD20-4323-8951-D8F7A155F7E1}" type="presOf" srcId="{8B6CFFF4-046C-4097-98F6-329D85783D38}" destId="{3D628A3B-9AD3-46C1-B896-F903CD913838}" srcOrd="0" destOrd="0" presId="urn:microsoft.com/office/officeart/2005/8/layout/list1"/>
    <dgm:cxn modelId="{4A7A9FE5-1970-4DFB-A94D-47A8A75EDAA1}" type="presOf" srcId="{4E401926-D6FB-4AE3-8A8E-EDEF69E10C84}" destId="{8288C09B-00D5-4556-A976-5BD71C3C8809}" srcOrd="1" destOrd="0" presId="urn:microsoft.com/office/officeart/2005/8/layout/list1"/>
    <dgm:cxn modelId="{068132F7-3438-433C-B72A-78C3836AA064}" type="presOf" srcId="{0A7E54A5-1F8E-4155-8612-AD9797392787}" destId="{D6810FFA-B74F-4446-9C25-3D4F030037E0}" srcOrd="1" destOrd="0" presId="urn:microsoft.com/office/officeart/2005/8/layout/list1"/>
    <dgm:cxn modelId="{241982EC-9DFE-4FF5-AE99-479657980621}" type="presParOf" srcId="{050FE696-7ECD-4FEA-8C60-11EDECB7C391}" destId="{D192ABB6-2945-4FB3-A2C0-52A3C1FA39DE}" srcOrd="0" destOrd="0" presId="urn:microsoft.com/office/officeart/2005/8/layout/list1"/>
    <dgm:cxn modelId="{635841FF-5B01-4C51-B171-D559D4231ED8}" type="presParOf" srcId="{D192ABB6-2945-4FB3-A2C0-52A3C1FA39DE}" destId="{CCA2E136-01A5-4942-AF01-E1D55CE73A90}" srcOrd="0" destOrd="0" presId="urn:microsoft.com/office/officeart/2005/8/layout/list1"/>
    <dgm:cxn modelId="{94B4AB07-51A1-4857-8BF3-3B3C6458B67D}" type="presParOf" srcId="{D192ABB6-2945-4FB3-A2C0-52A3C1FA39DE}" destId="{53BE5DC9-AC87-47A9-8A9A-35B881813485}" srcOrd="1" destOrd="0" presId="urn:microsoft.com/office/officeart/2005/8/layout/list1"/>
    <dgm:cxn modelId="{A4ED0491-A656-4F0A-B3BC-A00CEB2AF6E4}" type="presParOf" srcId="{050FE696-7ECD-4FEA-8C60-11EDECB7C391}" destId="{AB829E57-F28D-4EE2-A991-6C61DACBC974}" srcOrd="1" destOrd="0" presId="urn:microsoft.com/office/officeart/2005/8/layout/list1"/>
    <dgm:cxn modelId="{A935BBB3-F61B-462B-9A0C-8C1532611682}" type="presParOf" srcId="{050FE696-7ECD-4FEA-8C60-11EDECB7C391}" destId="{258FBB58-AA31-4267-BD72-D5DC6B0F7F72}" srcOrd="2" destOrd="0" presId="urn:microsoft.com/office/officeart/2005/8/layout/list1"/>
    <dgm:cxn modelId="{D84CE329-5603-4898-922E-B07532629135}" type="presParOf" srcId="{050FE696-7ECD-4FEA-8C60-11EDECB7C391}" destId="{4A8F6A74-4036-4A70-8AAC-BAFD67DFF898}" srcOrd="3" destOrd="0" presId="urn:microsoft.com/office/officeart/2005/8/layout/list1"/>
    <dgm:cxn modelId="{3DA4F362-7BCD-4104-82FB-C6F18593A52A}" type="presParOf" srcId="{050FE696-7ECD-4FEA-8C60-11EDECB7C391}" destId="{F887F170-5E60-4135-93CE-973A31CF0522}" srcOrd="4" destOrd="0" presId="urn:microsoft.com/office/officeart/2005/8/layout/list1"/>
    <dgm:cxn modelId="{37644A3F-94EE-4CF7-B0FB-311CA9D1EEF9}" type="presParOf" srcId="{F887F170-5E60-4135-93CE-973A31CF0522}" destId="{FE05FB15-C535-4D77-BDA1-7016B8E2ED80}" srcOrd="0" destOrd="0" presId="urn:microsoft.com/office/officeart/2005/8/layout/list1"/>
    <dgm:cxn modelId="{AF413A45-D8DE-44DD-BD79-67BED0CDA84E}" type="presParOf" srcId="{F887F170-5E60-4135-93CE-973A31CF0522}" destId="{8288C09B-00D5-4556-A976-5BD71C3C8809}" srcOrd="1" destOrd="0" presId="urn:microsoft.com/office/officeart/2005/8/layout/list1"/>
    <dgm:cxn modelId="{AB2D07B3-2707-419C-AF3B-ECCDFB4C3B88}" type="presParOf" srcId="{050FE696-7ECD-4FEA-8C60-11EDECB7C391}" destId="{C2077281-DE3E-4838-9ABB-F03C3D68B8DA}" srcOrd="5" destOrd="0" presId="urn:microsoft.com/office/officeart/2005/8/layout/list1"/>
    <dgm:cxn modelId="{C9393DC1-DAAE-4533-899D-DC098E594F6F}" type="presParOf" srcId="{050FE696-7ECD-4FEA-8C60-11EDECB7C391}" destId="{3D628A3B-9AD3-46C1-B896-F903CD913838}" srcOrd="6" destOrd="0" presId="urn:microsoft.com/office/officeart/2005/8/layout/list1"/>
    <dgm:cxn modelId="{A6C9CF8F-7D41-4DAA-AAAA-251CBB4073D7}" type="presParOf" srcId="{050FE696-7ECD-4FEA-8C60-11EDECB7C391}" destId="{97DCD9F9-5BAF-4FB4-85E3-2DC2F0213097}" srcOrd="7" destOrd="0" presId="urn:microsoft.com/office/officeart/2005/8/layout/list1"/>
    <dgm:cxn modelId="{4DCB2A73-5242-440D-ABF4-9405C8188D14}" type="presParOf" srcId="{050FE696-7ECD-4FEA-8C60-11EDECB7C391}" destId="{03D45C57-CF3B-4A3F-8CB6-4DD9CAD007D8}" srcOrd="8" destOrd="0" presId="urn:microsoft.com/office/officeart/2005/8/layout/list1"/>
    <dgm:cxn modelId="{DF6EF6A7-59B9-4FDE-9B01-663FE8E42CAA}" type="presParOf" srcId="{03D45C57-CF3B-4A3F-8CB6-4DD9CAD007D8}" destId="{0F5D066D-396A-4C5B-921F-D601B5C4B514}" srcOrd="0" destOrd="0" presId="urn:microsoft.com/office/officeart/2005/8/layout/list1"/>
    <dgm:cxn modelId="{E2450253-D31C-4407-9B01-030CFD2DA380}" type="presParOf" srcId="{03D45C57-CF3B-4A3F-8CB6-4DD9CAD007D8}" destId="{D6810FFA-B74F-4446-9C25-3D4F030037E0}" srcOrd="1" destOrd="0" presId="urn:microsoft.com/office/officeart/2005/8/layout/list1"/>
    <dgm:cxn modelId="{1C948490-BA3A-4B55-9C42-F1A8FFD576BC}" type="presParOf" srcId="{050FE696-7ECD-4FEA-8C60-11EDECB7C391}" destId="{0FFCFD3F-A853-4613-B7C1-C451911BCB34}" srcOrd="9" destOrd="0" presId="urn:microsoft.com/office/officeart/2005/8/layout/list1"/>
    <dgm:cxn modelId="{DEB37789-13BE-4A99-8F93-A71ADDA6E510}" type="presParOf" srcId="{050FE696-7ECD-4FEA-8C60-11EDECB7C391}" destId="{FD820699-0522-4253-8B41-381B7A2CFF5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BDA14D-F9A1-48F2-BA5C-9679E99F6E06}" type="doc">
      <dgm:prSet loTypeId="urn:microsoft.com/office/officeart/2016/7/layout/HorizontalActionList" loCatId="List" qsTypeId="urn:microsoft.com/office/officeart/2005/8/quickstyle/simple2" qsCatId="simple" csTypeId="urn:microsoft.com/office/officeart/2005/8/colors/accent1_2" csCatId="accent1" phldr="1"/>
      <dgm:spPr/>
      <dgm:t>
        <a:bodyPr/>
        <a:lstStyle/>
        <a:p>
          <a:endParaRPr lang="en-US"/>
        </a:p>
      </dgm:t>
    </dgm:pt>
    <dgm:pt modelId="{50922201-08B0-4260-8FD9-D2AE07002104}">
      <dgm:prSet custT="1"/>
      <dgm:spPr>
        <a:solidFill>
          <a:srgbClr val="59CAED"/>
        </a:solidFill>
      </dgm:spPr>
      <dgm:t>
        <a:bodyPr/>
        <a:lstStyle/>
        <a:p>
          <a:r>
            <a:rPr lang="en-US" sz="2400" b="1" dirty="0">
              <a:solidFill>
                <a:schemeClr val="tx1"/>
              </a:solidFill>
              <a:latin typeface="Arial" panose="020B0604020202020204" pitchFamily="34" charset="0"/>
              <a:cs typeface="Arial" panose="020B0604020202020204" pitchFamily="34" charset="0"/>
            </a:rPr>
            <a:t>Transportation</a:t>
          </a:r>
        </a:p>
      </dgm:t>
    </dgm:pt>
    <dgm:pt modelId="{1214FFDD-9003-4D06-A94A-8E9AC669ED69}" type="parTrans" cxnId="{7FF2F676-26B8-4137-9A48-E11ABB6FDC6C}">
      <dgm:prSet/>
      <dgm:spPr/>
      <dgm:t>
        <a:bodyPr/>
        <a:lstStyle/>
        <a:p>
          <a:endParaRPr lang="en-US" sz="2800"/>
        </a:p>
      </dgm:t>
    </dgm:pt>
    <dgm:pt modelId="{9FD2C2F3-A9EC-499A-96A3-9E28096E98DD}" type="sibTrans" cxnId="{7FF2F676-26B8-4137-9A48-E11ABB6FDC6C}">
      <dgm:prSet/>
      <dgm:spPr/>
      <dgm:t>
        <a:bodyPr/>
        <a:lstStyle/>
        <a:p>
          <a:endParaRPr lang="en-US"/>
        </a:p>
      </dgm:t>
    </dgm:pt>
    <dgm:pt modelId="{CF05AE98-B501-43A0-9529-20651744E6C5}">
      <dgm:prSet custT="1"/>
      <dgm:spPr>
        <a:solidFill>
          <a:srgbClr val="C3ECF9"/>
        </a:solidFill>
      </dgm:spPr>
      <dgm:t>
        <a:bodyPr/>
        <a:lstStyle/>
        <a:p>
          <a:pPr>
            <a:buFont typeface="Arial" panose="020B0604020202020204" pitchFamily="34" charset="0"/>
            <a:buNone/>
          </a:pPr>
          <a:r>
            <a:rPr lang="en-US" sz="2000" dirty="0">
              <a:latin typeface="Arial" panose="020B0604020202020204" pitchFamily="34" charset="0"/>
              <a:cs typeface="Arial" panose="020B0604020202020204" pitchFamily="34" charset="0"/>
            </a:rPr>
            <a:t>Public and active transport</a:t>
          </a:r>
        </a:p>
      </dgm:t>
    </dgm:pt>
    <dgm:pt modelId="{B2E479CF-475F-47F5-BB5A-91C46E07EE70}" type="parTrans" cxnId="{29579AA6-8272-478D-A939-5AC3318E18C1}">
      <dgm:prSet/>
      <dgm:spPr/>
      <dgm:t>
        <a:bodyPr/>
        <a:lstStyle/>
        <a:p>
          <a:endParaRPr lang="en-US" sz="2800"/>
        </a:p>
      </dgm:t>
    </dgm:pt>
    <dgm:pt modelId="{B3E97CB0-C054-4FD8-ADE9-EB4F58AEE11B}" type="sibTrans" cxnId="{29579AA6-8272-478D-A939-5AC3318E18C1}">
      <dgm:prSet/>
      <dgm:spPr/>
      <dgm:t>
        <a:bodyPr/>
        <a:lstStyle/>
        <a:p>
          <a:endParaRPr lang="en-US"/>
        </a:p>
      </dgm:t>
    </dgm:pt>
    <dgm:pt modelId="{A9C19FCA-05CD-471A-90CD-8B457DB17FE4}">
      <dgm:prSet custT="1"/>
      <dgm:spPr>
        <a:solidFill>
          <a:srgbClr val="C3ECF9"/>
        </a:solidFill>
      </dgm:spPr>
      <dgm:t>
        <a:bodyPr/>
        <a:lstStyle/>
        <a:p>
          <a:pPr>
            <a:buNone/>
          </a:pPr>
          <a:endParaRPr lang="en-US" sz="2000" dirty="0">
            <a:latin typeface="Arial" panose="020B0604020202020204" pitchFamily="34" charset="0"/>
            <a:cs typeface="Arial" panose="020B0604020202020204" pitchFamily="34" charset="0"/>
          </a:endParaRPr>
        </a:p>
        <a:p>
          <a:pPr>
            <a:buNone/>
          </a:pPr>
          <a:r>
            <a:rPr lang="en-US" sz="2000" dirty="0">
              <a:latin typeface="Arial" panose="020B0604020202020204" pitchFamily="34" charset="0"/>
              <a:cs typeface="Arial" panose="020B0604020202020204" pitchFamily="34" charset="0"/>
            </a:rPr>
            <a:t>Emission standards on vehicles and cleaner engine technologies</a:t>
          </a:r>
        </a:p>
      </dgm:t>
    </dgm:pt>
    <dgm:pt modelId="{47A6DE67-C92D-4906-9829-9E48E6D8102F}" type="parTrans" cxnId="{5BDB281F-9D19-47EC-8240-B8141B846D7C}">
      <dgm:prSet/>
      <dgm:spPr/>
      <dgm:t>
        <a:bodyPr/>
        <a:lstStyle/>
        <a:p>
          <a:endParaRPr lang="en-US" sz="2800"/>
        </a:p>
      </dgm:t>
    </dgm:pt>
    <dgm:pt modelId="{762DE852-47ED-40F3-A4D8-3DDC87D31AAE}" type="sibTrans" cxnId="{5BDB281F-9D19-47EC-8240-B8141B846D7C}">
      <dgm:prSet/>
      <dgm:spPr/>
      <dgm:t>
        <a:bodyPr/>
        <a:lstStyle/>
        <a:p>
          <a:endParaRPr lang="en-US"/>
        </a:p>
      </dgm:t>
    </dgm:pt>
    <dgm:pt modelId="{94E6AD17-3D14-45F5-97E5-CCED596BA907}">
      <dgm:prSet custT="1"/>
      <dgm:spPr>
        <a:solidFill>
          <a:srgbClr val="C3ECF9"/>
        </a:solidFill>
      </dgm:spPr>
      <dgm:t>
        <a:bodyPr/>
        <a:lstStyle/>
        <a:p>
          <a:pPr>
            <a:buNone/>
          </a:pPr>
          <a:endParaRPr lang="en-US" sz="2000" dirty="0">
            <a:latin typeface="Arial" panose="020B0604020202020204" pitchFamily="34" charset="0"/>
            <a:cs typeface="Arial" panose="020B0604020202020204" pitchFamily="34" charset="0"/>
          </a:endParaRPr>
        </a:p>
        <a:p>
          <a:pPr>
            <a:buNone/>
          </a:pPr>
          <a:r>
            <a:rPr lang="en-US" sz="2000" dirty="0">
              <a:latin typeface="Arial" panose="020B0604020202020204" pitchFamily="34" charset="0"/>
              <a:cs typeface="Arial" panose="020B0604020202020204" pitchFamily="34" charset="0"/>
            </a:rPr>
            <a:t>Cleaner fuels</a:t>
          </a:r>
        </a:p>
      </dgm:t>
    </dgm:pt>
    <dgm:pt modelId="{4155B8A3-55AF-458A-B553-C1B39D25CDC2}" type="parTrans" cxnId="{8FD57C0F-BDD9-42E0-9061-D42907E34BAF}">
      <dgm:prSet/>
      <dgm:spPr/>
      <dgm:t>
        <a:bodyPr/>
        <a:lstStyle/>
        <a:p>
          <a:endParaRPr lang="en-US" sz="2800"/>
        </a:p>
      </dgm:t>
    </dgm:pt>
    <dgm:pt modelId="{5AE6AEA4-B269-4F78-B253-9738B5699BEF}" type="sibTrans" cxnId="{8FD57C0F-BDD9-42E0-9061-D42907E34BAF}">
      <dgm:prSet/>
      <dgm:spPr/>
      <dgm:t>
        <a:bodyPr/>
        <a:lstStyle/>
        <a:p>
          <a:endParaRPr lang="en-US"/>
        </a:p>
      </dgm:t>
    </dgm:pt>
    <dgm:pt modelId="{BC94A7AC-DEEC-4D7C-9F84-22AA7D9E29F4}">
      <dgm:prSet custT="1"/>
      <dgm:spPr>
        <a:solidFill>
          <a:srgbClr val="59CAED"/>
        </a:solidFill>
      </dgm:spPr>
      <dgm:t>
        <a:bodyPr/>
        <a:lstStyle/>
        <a:p>
          <a:r>
            <a:rPr lang="en-US" sz="2400" b="1" dirty="0">
              <a:solidFill>
                <a:schemeClr val="tx1"/>
              </a:solidFill>
              <a:latin typeface="Arial" panose="020B0604020202020204" pitchFamily="34" charset="0"/>
              <a:cs typeface="Arial" panose="020B0604020202020204" pitchFamily="34" charset="0"/>
            </a:rPr>
            <a:t>Waste management</a:t>
          </a:r>
        </a:p>
      </dgm:t>
    </dgm:pt>
    <dgm:pt modelId="{E33C23FC-CEBA-4E02-A107-2EDE79EB0A7F}" type="parTrans" cxnId="{AC7E2870-D352-4293-9B30-4DAAA94F2EF1}">
      <dgm:prSet/>
      <dgm:spPr/>
      <dgm:t>
        <a:bodyPr/>
        <a:lstStyle/>
        <a:p>
          <a:endParaRPr lang="en-US" sz="2800"/>
        </a:p>
      </dgm:t>
    </dgm:pt>
    <dgm:pt modelId="{CCA2F417-A75B-4EBB-B444-DF32F384B7BA}" type="sibTrans" cxnId="{AC7E2870-D352-4293-9B30-4DAAA94F2EF1}">
      <dgm:prSet/>
      <dgm:spPr/>
      <dgm:t>
        <a:bodyPr/>
        <a:lstStyle/>
        <a:p>
          <a:endParaRPr lang="en-US"/>
        </a:p>
      </dgm:t>
    </dgm:pt>
    <dgm:pt modelId="{B094BCD1-917C-4909-967E-B903DDB77461}">
      <dgm:prSet custT="1"/>
      <dgm:spPr>
        <a:solidFill>
          <a:srgbClr val="C3ECF9"/>
        </a:solidFill>
      </dgm:spPr>
      <dgm:t>
        <a:bodyPr/>
        <a:lstStyle/>
        <a:p>
          <a:r>
            <a:rPr lang="en-US" sz="2000">
              <a:latin typeface="Arial" panose="020B0604020202020204" pitchFamily="34" charset="0"/>
              <a:cs typeface="Arial" panose="020B0604020202020204" pitchFamily="34" charset="0"/>
            </a:rPr>
            <a:t>Bans on burning </a:t>
          </a:r>
        </a:p>
      </dgm:t>
    </dgm:pt>
    <dgm:pt modelId="{0DEF5218-3C84-4F08-98CC-83DD2E7FE2C6}" type="parTrans" cxnId="{11C985D5-A81D-42A3-9CF0-DE4D30A5C745}">
      <dgm:prSet/>
      <dgm:spPr/>
      <dgm:t>
        <a:bodyPr/>
        <a:lstStyle/>
        <a:p>
          <a:endParaRPr lang="en-US" sz="2800"/>
        </a:p>
      </dgm:t>
    </dgm:pt>
    <dgm:pt modelId="{69363260-9FA3-4D1E-961E-7A5192412E0E}" type="sibTrans" cxnId="{11C985D5-A81D-42A3-9CF0-DE4D30A5C745}">
      <dgm:prSet/>
      <dgm:spPr/>
      <dgm:t>
        <a:bodyPr/>
        <a:lstStyle/>
        <a:p>
          <a:endParaRPr lang="en-US"/>
        </a:p>
      </dgm:t>
    </dgm:pt>
    <dgm:pt modelId="{B067F351-78C4-40B6-99B8-125DA972E968}">
      <dgm:prSet custT="1"/>
      <dgm:spPr>
        <a:solidFill>
          <a:srgbClr val="C3ECF9"/>
        </a:solidFill>
      </dgm:spPr>
      <dgm:t>
        <a:bodyPr/>
        <a:lstStyle/>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Waste-to-energy technologies</a:t>
          </a:r>
        </a:p>
      </dgm:t>
    </dgm:pt>
    <dgm:pt modelId="{9E61098E-C2B8-4BCA-AD69-C19A7D61938C}" type="parTrans" cxnId="{E740ABB9-D6B0-4BBD-9D96-B989499E0E99}">
      <dgm:prSet/>
      <dgm:spPr/>
      <dgm:t>
        <a:bodyPr/>
        <a:lstStyle/>
        <a:p>
          <a:endParaRPr lang="en-US" sz="2800"/>
        </a:p>
      </dgm:t>
    </dgm:pt>
    <dgm:pt modelId="{A16799D8-7199-4EA1-9291-0F28D8EC5FA6}" type="sibTrans" cxnId="{E740ABB9-D6B0-4BBD-9D96-B989499E0E99}">
      <dgm:prSet/>
      <dgm:spPr/>
      <dgm:t>
        <a:bodyPr/>
        <a:lstStyle/>
        <a:p>
          <a:endParaRPr lang="en-US"/>
        </a:p>
      </dgm:t>
    </dgm:pt>
    <dgm:pt modelId="{22375CED-2346-42AF-93D9-E6C9AE6C482C}">
      <dgm:prSet custT="1"/>
      <dgm:spPr>
        <a:solidFill>
          <a:srgbClr val="59CAED"/>
        </a:solidFill>
      </dgm:spPr>
      <dgm:t>
        <a:bodyPr/>
        <a:lstStyle/>
        <a:p>
          <a:r>
            <a:rPr lang="en-US" sz="2400" b="1" dirty="0">
              <a:solidFill>
                <a:schemeClr val="tx1"/>
              </a:solidFill>
              <a:latin typeface="Arial" panose="020B0604020202020204" pitchFamily="34" charset="0"/>
              <a:cs typeface="Arial" panose="020B0604020202020204" pitchFamily="34" charset="0"/>
            </a:rPr>
            <a:t>Industry</a:t>
          </a:r>
        </a:p>
      </dgm:t>
    </dgm:pt>
    <dgm:pt modelId="{E43F40EF-31D6-47AD-95F9-4676A039FEA2}" type="parTrans" cxnId="{B311313A-4504-4668-8002-B96FB1D8E0DC}">
      <dgm:prSet/>
      <dgm:spPr/>
      <dgm:t>
        <a:bodyPr/>
        <a:lstStyle/>
        <a:p>
          <a:endParaRPr lang="en-US" sz="2800"/>
        </a:p>
      </dgm:t>
    </dgm:pt>
    <dgm:pt modelId="{ADB58BAB-53C4-4864-B64B-543D24D91875}" type="sibTrans" cxnId="{B311313A-4504-4668-8002-B96FB1D8E0DC}">
      <dgm:prSet/>
      <dgm:spPr/>
      <dgm:t>
        <a:bodyPr/>
        <a:lstStyle/>
        <a:p>
          <a:endParaRPr lang="en-US"/>
        </a:p>
      </dgm:t>
    </dgm:pt>
    <dgm:pt modelId="{C6AE0F1E-C154-4AE2-8A96-1A722FF277BE}">
      <dgm:prSet custT="1"/>
      <dgm:spPr>
        <a:solidFill>
          <a:srgbClr val="C3ECF9"/>
        </a:solidFill>
      </dgm:spPr>
      <dgm:t>
        <a:bodyPr/>
        <a:lstStyle/>
        <a:p>
          <a:r>
            <a:rPr lang="en-US" sz="2000">
              <a:latin typeface="Arial" panose="020B0604020202020204" pitchFamily="34" charset="0"/>
              <a:cs typeface="Arial" panose="020B0604020202020204" pitchFamily="34" charset="0"/>
            </a:rPr>
            <a:t>Energy efficient technology and continuous maintenance</a:t>
          </a:r>
        </a:p>
      </dgm:t>
    </dgm:pt>
    <dgm:pt modelId="{9A0CE7B1-F7EE-4B15-9627-0D8EC360F018}" type="parTrans" cxnId="{5325426B-A9D8-42D0-8EC1-82CFD8D72ACA}">
      <dgm:prSet/>
      <dgm:spPr/>
      <dgm:t>
        <a:bodyPr/>
        <a:lstStyle/>
        <a:p>
          <a:endParaRPr lang="en-US" sz="2800"/>
        </a:p>
      </dgm:t>
    </dgm:pt>
    <dgm:pt modelId="{1F8E0DCC-6C6B-4BE7-A3D0-33EBB2855A74}" type="sibTrans" cxnId="{5325426B-A9D8-42D0-8EC1-82CFD8D72ACA}">
      <dgm:prSet/>
      <dgm:spPr/>
      <dgm:t>
        <a:bodyPr/>
        <a:lstStyle/>
        <a:p>
          <a:endParaRPr lang="en-US"/>
        </a:p>
      </dgm:t>
    </dgm:pt>
    <dgm:pt modelId="{B9181926-B568-4E43-AE99-E8D41E951A27}">
      <dgm:prSet custT="1"/>
      <dgm:spPr>
        <a:solidFill>
          <a:srgbClr val="C3ECF9"/>
        </a:solidFill>
      </dgm:spPr>
      <dgm:t>
        <a:bodyPr/>
        <a:lstStyle/>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Natural gas to replace coal</a:t>
          </a:r>
        </a:p>
      </dgm:t>
    </dgm:pt>
    <dgm:pt modelId="{E5A67C78-5817-45FB-ACB2-C86C00955C71}" type="parTrans" cxnId="{A50AEC34-1C67-4B83-B09A-D54F151056C4}">
      <dgm:prSet/>
      <dgm:spPr/>
      <dgm:t>
        <a:bodyPr/>
        <a:lstStyle/>
        <a:p>
          <a:endParaRPr lang="en-US" sz="2800"/>
        </a:p>
      </dgm:t>
    </dgm:pt>
    <dgm:pt modelId="{8E14A481-FBCC-4080-88EB-630C8A44340C}" type="sibTrans" cxnId="{A50AEC34-1C67-4B83-B09A-D54F151056C4}">
      <dgm:prSet/>
      <dgm:spPr/>
      <dgm:t>
        <a:bodyPr/>
        <a:lstStyle/>
        <a:p>
          <a:endParaRPr lang="en-US"/>
        </a:p>
      </dgm:t>
    </dgm:pt>
    <dgm:pt modelId="{AFDCDDFB-4C39-4D0D-85A0-3C9B0E6AE33C}">
      <dgm:prSet custT="1"/>
      <dgm:spPr>
        <a:solidFill>
          <a:srgbClr val="59CAED"/>
        </a:solidFill>
      </dgm:spPr>
      <dgm:t>
        <a:bodyPr/>
        <a:lstStyle/>
        <a:p>
          <a:r>
            <a:rPr lang="en-US" sz="2400" b="1" dirty="0">
              <a:solidFill>
                <a:schemeClr val="tx1"/>
              </a:solidFill>
              <a:latin typeface="Arial" panose="020B0604020202020204" pitchFamily="34" charset="0"/>
              <a:cs typeface="Arial" panose="020B0604020202020204" pitchFamily="34" charset="0"/>
            </a:rPr>
            <a:t>Power/energy</a:t>
          </a:r>
        </a:p>
      </dgm:t>
    </dgm:pt>
    <dgm:pt modelId="{909C7727-CC9C-4C8A-9C07-2A0E46E78584}" type="parTrans" cxnId="{E4A2DC74-4628-45E8-AD1C-4CDD5496EEA9}">
      <dgm:prSet/>
      <dgm:spPr/>
      <dgm:t>
        <a:bodyPr/>
        <a:lstStyle/>
        <a:p>
          <a:endParaRPr lang="en-US" sz="2800"/>
        </a:p>
      </dgm:t>
    </dgm:pt>
    <dgm:pt modelId="{E86C9E29-7F4D-463C-8B46-0AEDE07D7DEF}" type="sibTrans" cxnId="{E4A2DC74-4628-45E8-AD1C-4CDD5496EEA9}">
      <dgm:prSet/>
      <dgm:spPr/>
      <dgm:t>
        <a:bodyPr/>
        <a:lstStyle/>
        <a:p>
          <a:endParaRPr lang="en-US"/>
        </a:p>
      </dgm:t>
    </dgm:pt>
    <dgm:pt modelId="{A194DB17-4F26-45FA-BF38-C24E3B93AD3B}">
      <dgm:prSet custT="1"/>
      <dgm:spPr>
        <a:solidFill>
          <a:srgbClr val="C3ECF9"/>
        </a:solidFill>
      </dgm:spPr>
      <dgm:t>
        <a:bodyPr/>
        <a:lstStyle/>
        <a:p>
          <a:pPr>
            <a:buFont typeface="+mj-lt"/>
            <a:buNone/>
          </a:pPr>
          <a:r>
            <a:rPr lang="en-US" sz="2000" dirty="0">
              <a:latin typeface="Arial" panose="020B0604020202020204" pitchFamily="34" charset="0"/>
              <a:cs typeface="Arial" panose="020B0604020202020204" pitchFamily="34" charset="0"/>
            </a:rPr>
            <a:t>Renewable energy</a:t>
          </a:r>
        </a:p>
      </dgm:t>
    </dgm:pt>
    <dgm:pt modelId="{62F266F4-CA8C-448A-AFB2-E99E5BA40223}" type="parTrans" cxnId="{DE557391-FAAE-485C-BBD2-A090E62F7E54}">
      <dgm:prSet/>
      <dgm:spPr/>
      <dgm:t>
        <a:bodyPr/>
        <a:lstStyle/>
        <a:p>
          <a:endParaRPr lang="en-US" sz="2800"/>
        </a:p>
      </dgm:t>
    </dgm:pt>
    <dgm:pt modelId="{4E85E601-B863-4445-9714-49CFDA8B219C}" type="sibTrans" cxnId="{DE557391-FAAE-485C-BBD2-A090E62F7E54}">
      <dgm:prSet/>
      <dgm:spPr/>
      <dgm:t>
        <a:bodyPr/>
        <a:lstStyle/>
        <a:p>
          <a:endParaRPr lang="en-US"/>
        </a:p>
      </dgm:t>
    </dgm:pt>
    <dgm:pt modelId="{5F7A7060-673A-4F7E-956C-5CF8ED39CA51}">
      <dgm:prSet custT="1"/>
      <dgm:spPr>
        <a:solidFill>
          <a:srgbClr val="C3ECF9"/>
        </a:solidFill>
      </dgm:spPr>
      <dgm:t>
        <a:bodyPr/>
        <a:lstStyle/>
        <a:p>
          <a:pPr>
            <a:buFont typeface="+mj-lt"/>
            <a:buNone/>
          </a:pPr>
          <a:endParaRPr lang="en-US" sz="2000" dirty="0">
            <a:latin typeface="Arial" panose="020B0604020202020204" pitchFamily="34" charset="0"/>
            <a:cs typeface="Arial" panose="020B0604020202020204" pitchFamily="34" charset="0"/>
          </a:endParaRPr>
        </a:p>
        <a:p>
          <a:pPr>
            <a:buFont typeface="+mj-lt"/>
            <a:buNone/>
          </a:pPr>
          <a:r>
            <a:rPr lang="en-US" sz="2000" dirty="0">
              <a:latin typeface="Arial" panose="020B0604020202020204" pitchFamily="34" charset="0"/>
              <a:cs typeface="Arial" panose="020B0604020202020204" pitchFamily="34" charset="0"/>
            </a:rPr>
            <a:t>Natural gas to replace coal</a:t>
          </a:r>
        </a:p>
      </dgm:t>
    </dgm:pt>
    <dgm:pt modelId="{A3759CB2-1AFE-4497-906D-1E1999FDD2FA}" type="parTrans" cxnId="{2F0C276F-B704-4164-9DDE-676166B36BED}">
      <dgm:prSet/>
      <dgm:spPr/>
      <dgm:t>
        <a:bodyPr/>
        <a:lstStyle/>
        <a:p>
          <a:endParaRPr lang="en-US" sz="2800"/>
        </a:p>
      </dgm:t>
    </dgm:pt>
    <dgm:pt modelId="{DA9FA671-E6CD-4920-A8AD-0D0C7E509EA3}" type="sibTrans" cxnId="{2F0C276F-B704-4164-9DDE-676166B36BED}">
      <dgm:prSet/>
      <dgm:spPr/>
      <dgm:t>
        <a:bodyPr/>
        <a:lstStyle/>
        <a:p>
          <a:endParaRPr lang="en-US"/>
        </a:p>
      </dgm:t>
    </dgm:pt>
    <dgm:pt modelId="{5F861F7F-E954-40F9-9E7E-E7C4D431A04C}">
      <dgm:prSet custT="1"/>
      <dgm:spPr>
        <a:solidFill>
          <a:srgbClr val="C3ECF9"/>
        </a:solidFill>
      </dgm:spPr>
      <dgm:t>
        <a:bodyPr/>
        <a:lstStyle/>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Cap and trade or tax policies</a:t>
          </a:r>
        </a:p>
      </dgm:t>
    </dgm:pt>
    <dgm:pt modelId="{BD4E6208-D4EB-4B23-BCC0-D1E0AA79D69F}" type="parTrans" cxnId="{4D881095-9A66-4D0E-8AA2-63965B8A8AC1}">
      <dgm:prSet/>
      <dgm:spPr/>
      <dgm:t>
        <a:bodyPr/>
        <a:lstStyle/>
        <a:p>
          <a:endParaRPr lang="en-US"/>
        </a:p>
      </dgm:t>
    </dgm:pt>
    <dgm:pt modelId="{E0556BC3-8C16-4B71-B932-9D7374AB21B0}" type="sibTrans" cxnId="{4D881095-9A66-4D0E-8AA2-63965B8A8AC1}">
      <dgm:prSet/>
      <dgm:spPr/>
      <dgm:t>
        <a:bodyPr/>
        <a:lstStyle/>
        <a:p>
          <a:endParaRPr lang="en-US"/>
        </a:p>
      </dgm:t>
    </dgm:pt>
    <dgm:pt modelId="{F2E02E65-3EC2-4526-9115-FFA75E28FACF}">
      <dgm:prSet custT="1"/>
      <dgm:spPr>
        <a:solidFill>
          <a:srgbClr val="C3ECF9"/>
        </a:solidFill>
      </dgm:spPr>
      <dgm:t>
        <a:bodyPr/>
        <a:lstStyle/>
        <a:p>
          <a:pPr>
            <a:buFont typeface="+mj-lt"/>
            <a:buNone/>
          </a:pPr>
          <a:endParaRPr lang="en-US" sz="2000" dirty="0">
            <a:latin typeface="Arial" panose="020B0604020202020204" pitchFamily="34" charset="0"/>
            <a:cs typeface="Arial" panose="020B0604020202020204" pitchFamily="34" charset="0"/>
          </a:endParaRPr>
        </a:p>
        <a:p>
          <a:pPr>
            <a:buFont typeface="+mj-lt"/>
            <a:buNone/>
          </a:pPr>
          <a:r>
            <a:rPr lang="en-US" sz="2000" dirty="0">
              <a:latin typeface="Arial" panose="020B0604020202020204" pitchFamily="34" charset="0"/>
              <a:cs typeface="Arial" panose="020B0604020202020204" pitchFamily="34" charset="0"/>
            </a:rPr>
            <a:t>Emissions monitoring</a:t>
          </a:r>
        </a:p>
      </dgm:t>
    </dgm:pt>
    <dgm:pt modelId="{AA93E280-947D-4A9E-B736-BA99495C8D12}" type="parTrans" cxnId="{1860F2BA-F23F-4322-A8B3-EB2159518E74}">
      <dgm:prSet/>
      <dgm:spPr/>
      <dgm:t>
        <a:bodyPr/>
        <a:lstStyle/>
        <a:p>
          <a:endParaRPr lang="en-US"/>
        </a:p>
      </dgm:t>
    </dgm:pt>
    <dgm:pt modelId="{84C2DBC9-0DE5-4821-A302-DF87187AC810}" type="sibTrans" cxnId="{1860F2BA-F23F-4322-A8B3-EB2159518E74}">
      <dgm:prSet/>
      <dgm:spPr/>
      <dgm:t>
        <a:bodyPr/>
        <a:lstStyle/>
        <a:p>
          <a:endParaRPr lang="en-US"/>
        </a:p>
      </dgm:t>
    </dgm:pt>
    <dgm:pt modelId="{6537226E-AC49-4424-A79C-A6B510136661}" type="pres">
      <dgm:prSet presAssocID="{B5BDA14D-F9A1-48F2-BA5C-9679E99F6E06}" presName="Name0" presStyleCnt="0">
        <dgm:presLayoutVars>
          <dgm:dir/>
          <dgm:animLvl val="lvl"/>
          <dgm:resizeHandles val="exact"/>
        </dgm:presLayoutVars>
      </dgm:prSet>
      <dgm:spPr/>
    </dgm:pt>
    <dgm:pt modelId="{55F0C257-75F2-43EB-9517-A34D600F7348}" type="pres">
      <dgm:prSet presAssocID="{50922201-08B0-4260-8FD9-D2AE07002104}" presName="composite" presStyleCnt="0"/>
      <dgm:spPr/>
    </dgm:pt>
    <dgm:pt modelId="{59372976-6C7D-4C5A-8C78-9E7B975AD8D4}" type="pres">
      <dgm:prSet presAssocID="{50922201-08B0-4260-8FD9-D2AE07002104}" presName="parTx" presStyleLbl="alignNode1" presStyleIdx="0" presStyleCnt="4">
        <dgm:presLayoutVars>
          <dgm:chMax val="0"/>
          <dgm:chPref val="0"/>
        </dgm:presLayoutVars>
      </dgm:prSet>
      <dgm:spPr/>
    </dgm:pt>
    <dgm:pt modelId="{EC7E246F-DDD7-4BC5-B556-0E35C56C475D}" type="pres">
      <dgm:prSet presAssocID="{50922201-08B0-4260-8FD9-D2AE07002104}" presName="desTx" presStyleLbl="alignAccFollowNode1" presStyleIdx="0" presStyleCnt="4">
        <dgm:presLayoutVars/>
      </dgm:prSet>
      <dgm:spPr/>
    </dgm:pt>
    <dgm:pt modelId="{74AB8EB4-907A-499B-8937-F5E730049FED}" type="pres">
      <dgm:prSet presAssocID="{9FD2C2F3-A9EC-499A-96A3-9E28096E98DD}" presName="space" presStyleCnt="0"/>
      <dgm:spPr/>
    </dgm:pt>
    <dgm:pt modelId="{47BC329B-83D2-4278-A9FE-7601E3694A12}" type="pres">
      <dgm:prSet presAssocID="{BC94A7AC-DEEC-4D7C-9F84-22AA7D9E29F4}" presName="composite" presStyleCnt="0"/>
      <dgm:spPr/>
    </dgm:pt>
    <dgm:pt modelId="{4F6EE4EF-E592-43AB-AD8B-87E83EDC5079}" type="pres">
      <dgm:prSet presAssocID="{BC94A7AC-DEEC-4D7C-9F84-22AA7D9E29F4}" presName="parTx" presStyleLbl="alignNode1" presStyleIdx="1" presStyleCnt="4">
        <dgm:presLayoutVars>
          <dgm:chMax val="0"/>
          <dgm:chPref val="0"/>
        </dgm:presLayoutVars>
      </dgm:prSet>
      <dgm:spPr/>
    </dgm:pt>
    <dgm:pt modelId="{8C15C667-85B9-423E-835B-A2E9E0054392}" type="pres">
      <dgm:prSet presAssocID="{BC94A7AC-DEEC-4D7C-9F84-22AA7D9E29F4}" presName="desTx" presStyleLbl="alignAccFollowNode1" presStyleIdx="1" presStyleCnt="4">
        <dgm:presLayoutVars/>
      </dgm:prSet>
      <dgm:spPr/>
    </dgm:pt>
    <dgm:pt modelId="{F80FCC31-2758-481C-98AF-BC05E48B7A0F}" type="pres">
      <dgm:prSet presAssocID="{CCA2F417-A75B-4EBB-B444-DF32F384B7BA}" presName="space" presStyleCnt="0"/>
      <dgm:spPr/>
    </dgm:pt>
    <dgm:pt modelId="{8187A004-40D7-45D9-81CF-972A29D896D8}" type="pres">
      <dgm:prSet presAssocID="{22375CED-2346-42AF-93D9-E6C9AE6C482C}" presName="composite" presStyleCnt="0"/>
      <dgm:spPr/>
    </dgm:pt>
    <dgm:pt modelId="{E8DE3F79-0BE0-47BC-97FA-C4FEE17606BA}" type="pres">
      <dgm:prSet presAssocID="{22375CED-2346-42AF-93D9-E6C9AE6C482C}" presName="parTx" presStyleLbl="alignNode1" presStyleIdx="2" presStyleCnt="4">
        <dgm:presLayoutVars>
          <dgm:chMax val="0"/>
          <dgm:chPref val="0"/>
        </dgm:presLayoutVars>
      </dgm:prSet>
      <dgm:spPr/>
    </dgm:pt>
    <dgm:pt modelId="{54B5351D-D003-4433-94AB-2E8174F65360}" type="pres">
      <dgm:prSet presAssocID="{22375CED-2346-42AF-93D9-E6C9AE6C482C}" presName="desTx" presStyleLbl="alignAccFollowNode1" presStyleIdx="2" presStyleCnt="4">
        <dgm:presLayoutVars/>
      </dgm:prSet>
      <dgm:spPr/>
    </dgm:pt>
    <dgm:pt modelId="{0E019383-1AC8-4606-87C9-761A0F81E75D}" type="pres">
      <dgm:prSet presAssocID="{ADB58BAB-53C4-4864-B64B-543D24D91875}" presName="space" presStyleCnt="0"/>
      <dgm:spPr/>
    </dgm:pt>
    <dgm:pt modelId="{1144DE22-0144-45EF-9834-A7F362BBD116}" type="pres">
      <dgm:prSet presAssocID="{AFDCDDFB-4C39-4D0D-85A0-3C9B0E6AE33C}" presName="composite" presStyleCnt="0"/>
      <dgm:spPr/>
    </dgm:pt>
    <dgm:pt modelId="{FE6F695A-60D5-4363-B16F-BC38E30819DF}" type="pres">
      <dgm:prSet presAssocID="{AFDCDDFB-4C39-4D0D-85A0-3C9B0E6AE33C}" presName="parTx" presStyleLbl="alignNode1" presStyleIdx="3" presStyleCnt="4">
        <dgm:presLayoutVars>
          <dgm:chMax val="0"/>
          <dgm:chPref val="0"/>
        </dgm:presLayoutVars>
      </dgm:prSet>
      <dgm:spPr/>
    </dgm:pt>
    <dgm:pt modelId="{EB7F10FD-7E7C-461B-9CB6-7A127C25B911}" type="pres">
      <dgm:prSet presAssocID="{AFDCDDFB-4C39-4D0D-85A0-3C9B0E6AE33C}" presName="desTx" presStyleLbl="alignAccFollowNode1" presStyleIdx="3" presStyleCnt="4">
        <dgm:presLayoutVars/>
      </dgm:prSet>
      <dgm:spPr/>
    </dgm:pt>
  </dgm:ptLst>
  <dgm:cxnLst>
    <dgm:cxn modelId="{8FD57C0F-BDD9-42E0-9061-D42907E34BAF}" srcId="{50922201-08B0-4260-8FD9-D2AE07002104}" destId="{94E6AD17-3D14-45F5-97E5-CCED596BA907}" srcOrd="2" destOrd="0" parTransId="{4155B8A3-55AF-458A-B553-C1B39D25CDC2}" sibTransId="{5AE6AEA4-B269-4F78-B253-9738B5699BEF}"/>
    <dgm:cxn modelId="{143AE510-94CD-45FD-9BC5-CD9C5EE3D00E}" type="presOf" srcId="{50922201-08B0-4260-8FD9-D2AE07002104}" destId="{59372976-6C7D-4C5A-8C78-9E7B975AD8D4}" srcOrd="0" destOrd="0" presId="urn:microsoft.com/office/officeart/2016/7/layout/HorizontalActionList"/>
    <dgm:cxn modelId="{08086E12-9C57-4FE6-94E7-F071161151E8}" type="presOf" srcId="{A194DB17-4F26-45FA-BF38-C24E3B93AD3B}" destId="{EB7F10FD-7E7C-461B-9CB6-7A127C25B911}" srcOrd="0" destOrd="0" presId="urn:microsoft.com/office/officeart/2016/7/layout/HorizontalActionList"/>
    <dgm:cxn modelId="{AA06261A-8E82-409E-A8FA-5D3CBDFE6CC6}" type="presOf" srcId="{94E6AD17-3D14-45F5-97E5-CCED596BA907}" destId="{EC7E246F-DDD7-4BC5-B556-0E35C56C475D}" srcOrd="0" destOrd="2" presId="urn:microsoft.com/office/officeart/2016/7/layout/HorizontalActionList"/>
    <dgm:cxn modelId="{FA93DB1B-AA19-489D-B2FA-FD81AD9215F3}" type="presOf" srcId="{A9C19FCA-05CD-471A-90CD-8B457DB17FE4}" destId="{EC7E246F-DDD7-4BC5-B556-0E35C56C475D}" srcOrd="0" destOrd="1" presId="urn:microsoft.com/office/officeart/2016/7/layout/HorizontalActionList"/>
    <dgm:cxn modelId="{5BDB281F-9D19-47EC-8240-B8141B846D7C}" srcId="{50922201-08B0-4260-8FD9-D2AE07002104}" destId="{A9C19FCA-05CD-471A-90CD-8B457DB17FE4}" srcOrd="1" destOrd="0" parTransId="{47A6DE67-C92D-4906-9829-9E48E6D8102F}" sibTransId="{762DE852-47ED-40F3-A4D8-3DDC87D31AAE}"/>
    <dgm:cxn modelId="{B1723327-880E-4316-B461-A47EF8099739}" type="presOf" srcId="{5F861F7F-E954-40F9-9E7E-E7C4D431A04C}" destId="{54B5351D-D003-4433-94AB-2E8174F65360}" srcOrd="0" destOrd="2" presId="urn:microsoft.com/office/officeart/2016/7/layout/HorizontalActionList"/>
    <dgm:cxn modelId="{5BEE812B-2A43-4136-A73F-B6776E49C5A0}" type="presOf" srcId="{5F7A7060-673A-4F7E-956C-5CF8ED39CA51}" destId="{EB7F10FD-7E7C-461B-9CB6-7A127C25B911}" srcOrd="0" destOrd="1" presId="urn:microsoft.com/office/officeart/2016/7/layout/HorizontalActionList"/>
    <dgm:cxn modelId="{A50AEC34-1C67-4B83-B09A-D54F151056C4}" srcId="{22375CED-2346-42AF-93D9-E6C9AE6C482C}" destId="{B9181926-B568-4E43-AE99-E8D41E951A27}" srcOrd="1" destOrd="0" parTransId="{E5A67C78-5817-45FB-ACB2-C86C00955C71}" sibTransId="{8E14A481-FBCC-4080-88EB-630C8A44340C}"/>
    <dgm:cxn modelId="{B311313A-4504-4668-8002-B96FB1D8E0DC}" srcId="{B5BDA14D-F9A1-48F2-BA5C-9679E99F6E06}" destId="{22375CED-2346-42AF-93D9-E6C9AE6C482C}" srcOrd="2" destOrd="0" parTransId="{E43F40EF-31D6-47AD-95F9-4676A039FEA2}" sibTransId="{ADB58BAB-53C4-4864-B64B-543D24D91875}"/>
    <dgm:cxn modelId="{6AEBF35A-07E4-4D1F-8F4C-9AB42B5A3599}" type="presOf" srcId="{B094BCD1-917C-4909-967E-B903DDB77461}" destId="{8C15C667-85B9-423E-835B-A2E9E0054392}" srcOrd="0" destOrd="0" presId="urn:microsoft.com/office/officeart/2016/7/layout/HorizontalActionList"/>
    <dgm:cxn modelId="{6994B05C-381C-4610-A094-519E1AD4C712}" type="presOf" srcId="{22375CED-2346-42AF-93D9-E6C9AE6C482C}" destId="{E8DE3F79-0BE0-47BC-97FA-C4FEE17606BA}" srcOrd="0" destOrd="0" presId="urn:microsoft.com/office/officeart/2016/7/layout/HorizontalActionList"/>
    <dgm:cxn modelId="{14D6196A-F235-4E52-9D88-FC0F6511F8A8}" type="presOf" srcId="{B067F351-78C4-40B6-99B8-125DA972E968}" destId="{8C15C667-85B9-423E-835B-A2E9E0054392}" srcOrd="0" destOrd="1" presId="urn:microsoft.com/office/officeart/2016/7/layout/HorizontalActionList"/>
    <dgm:cxn modelId="{5325426B-A9D8-42D0-8EC1-82CFD8D72ACA}" srcId="{22375CED-2346-42AF-93D9-E6C9AE6C482C}" destId="{C6AE0F1E-C154-4AE2-8A96-1A722FF277BE}" srcOrd="0" destOrd="0" parTransId="{9A0CE7B1-F7EE-4B15-9627-0D8EC360F018}" sibTransId="{1F8E0DCC-6C6B-4BE7-A3D0-33EBB2855A74}"/>
    <dgm:cxn modelId="{2F0C276F-B704-4164-9DDE-676166B36BED}" srcId="{AFDCDDFB-4C39-4D0D-85A0-3C9B0E6AE33C}" destId="{5F7A7060-673A-4F7E-956C-5CF8ED39CA51}" srcOrd="1" destOrd="0" parTransId="{A3759CB2-1AFE-4497-906D-1E1999FDD2FA}" sibTransId="{DA9FA671-E6CD-4920-A8AD-0D0C7E509EA3}"/>
    <dgm:cxn modelId="{901BA66F-B6DF-476E-97C3-A0E977222BEE}" type="presOf" srcId="{C6AE0F1E-C154-4AE2-8A96-1A722FF277BE}" destId="{54B5351D-D003-4433-94AB-2E8174F65360}" srcOrd="0" destOrd="0" presId="urn:microsoft.com/office/officeart/2016/7/layout/HorizontalActionList"/>
    <dgm:cxn modelId="{AC7E2870-D352-4293-9B30-4DAAA94F2EF1}" srcId="{B5BDA14D-F9A1-48F2-BA5C-9679E99F6E06}" destId="{BC94A7AC-DEEC-4D7C-9F84-22AA7D9E29F4}" srcOrd="1" destOrd="0" parTransId="{E33C23FC-CEBA-4E02-A107-2EDE79EB0A7F}" sibTransId="{CCA2F417-A75B-4EBB-B444-DF32F384B7BA}"/>
    <dgm:cxn modelId="{BB2DB670-91F2-4298-9290-E784F79BBF1B}" type="presOf" srcId="{F2E02E65-3EC2-4526-9115-FFA75E28FACF}" destId="{EB7F10FD-7E7C-461B-9CB6-7A127C25B911}" srcOrd="0" destOrd="2" presId="urn:microsoft.com/office/officeart/2016/7/layout/HorizontalActionList"/>
    <dgm:cxn modelId="{E4A2DC74-4628-45E8-AD1C-4CDD5496EEA9}" srcId="{B5BDA14D-F9A1-48F2-BA5C-9679E99F6E06}" destId="{AFDCDDFB-4C39-4D0D-85A0-3C9B0E6AE33C}" srcOrd="3" destOrd="0" parTransId="{909C7727-CC9C-4C8A-9C07-2A0E46E78584}" sibTransId="{E86C9E29-7F4D-463C-8B46-0AEDE07D7DEF}"/>
    <dgm:cxn modelId="{7FF2F676-26B8-4137-9A48-E11ABB6FDC6C}" srcId="{B5BDA14D-F9A1-48F2-BA5C-9679E99F6E06}" destId="{50922201-08B0-4260-8FD9-D2AE07002104}" srcOrd="0" destOrd="0" parTransId="{1214FFDD-9003-4D06-A94A-8E9AC669ED69}" sibTransId="{9FD2C2F3-A9EC-499A-96A3-9E28096E98DD}"/>
    <dgm:cxn modelId="{EB72358E-2BB9-4651-AE73-8ECC38FBE7B9}" type="presOf" srcId="{B9181926-B568-4E43-AE99-E8D41E951A27}" destId="{54B5351D-D003-4433-94AB-2E8174F65360}" srcOrd="0" destOrd="1" presId="urn:microsoft.com/office/officeart/2016/7/layout/HorizontalActionList"/>
    <dgm:cxn modelId="{DE557391-FAAE-485C-BBD2-A090E62F7E54}" srcId="{AFDCDDFB-4C39-4D0D-85A0-3C9B0E6AE33C}" destId="{A194DB17-4F26-45FA-BF38-C24E3B93AD3B}" srcOrd="0" destOrd="0" parTransId="{62F266F4-CA8C-448A-AFB2-E99E5BA40223}" sibTransId="{4E85E601-B863-4445-9714-49CFDA8B219C}"/>
    <dgm:cxn modelId="{4D881095-9A66-4D0E-8AA2-63965B8A8AC1}" srcId="{22375CED-2346-42AF-93D9-E6C9AE6C482C}" destId="{5F861F7F-E954-40F9-9E7E-E7C4D431A04C}" srcOrd="2" destOrd="0" parTransId="{BD4E6208-D4EB-4B23-BCC0-D1E0AA79D69F}" sibTransId="{E0556BC3-8C16-4B71-B932-9D7374AB21B0}"/>
    <dgm:cxn modelId="{29579AA6-8272-478D-A939-5AC3318E18C1}" srcId="{50922201-08B0-4260-8FD9-D2AE07002104}" destId="{CF05AE98-B501-43A0-9529-20651744E6C5}" srcOrd="0" destOrd="0" parTransId="{B2E479CF-475F-47F5-BB5A-91C46E07EE70}" sibTransId="{B3E97CB0-C054-4FD8-ADE9-EB4F58AEE11B}"/>
    <dgm:cxn modelId="{9C6E74A7-696E-47A0-95E7-84F259D3C798}" type="presOf" srcId="{BC94A7AC-DEEC-4D7C-9F84-22AA7D9E29F4}" destId="{4F6EE4EF-E592-43AB-AD8B-87E83EDC5079}" srcOrd="0" destOrd="0" presId="urn:microsoft.com/office/officeart/2016/7/layout/HorizontalActionList"/>
    <dgm:cxn modelId="{816D6DAC-F197-4256-B644-608CFE3AC579}" type="presOf" srcId="{CF05AE98-B501-43A0-9529-20651744E6C5}" destId="{EC7E246F-DDD7-4BC5-B556-0E35C56C475D}" srcOrd="0" destOrd="0" presId="urn:microsoft.com/office/officeart/2016/7/layout/HorizontalActionList"/>
    <dgm:cxn modelId="{E740ABB9-D6B0-4BBD-9D96-B989499E0E99}" srcId="{BC94A7AC-DEEC-4D7C-9F84-22AA7D9E29F4}" destId="{B067F351-78C4-40B6-99B8-125DA972E968}" srcOrd="1" destOrd="0" parTransId="{9E61098E-C2B8-4BCA-AD69-C19A7D61938C}" sibTransId="{A16799D8-7199-4EA1-9291-0F28D8EC5FA6}"/>
    <dgm:cxn modelId="{1860F2BA-F23F-4322-A8B3-EB2159518E74}" srcId="{AFDCDDFB-4C39-4D0D-85A0-3C9B0E6AE33C}" destId="{F2E02E65-3EC2-4526-9115-FFA75E28FACF}" srcOrd="2" destOrd="0" parTransId="{AA93E280-947D-4A9E-B736-BA99495C8D12}" sibTransId="{84C2DBC9-0DE5-4821-A302-DF87187AC810}"/>
    <dgm:cxn modelId="{8C8FF8CF-B71A-4613-AF11-A9836E9D33AF}" type="presOf" srcId="{B5BDA14D-F9A1-48F2-BA5C-9679E99F6E06}" destId="{6537226E-AC49-4424-A79C-A6B510136661}" srcOrd="0" destOrd="0" presId="urn:microsoft.com/office/officeart/2016/7/layout/HorizontalActionList"/>
    <dgm:cxn modelId="{A3B388D0-FB68-4D0B-91B2-3EE2FF507E2B}" type="presOf" srcId="{AFDCDDFB-4C39-4D0D-85A0-3C9B0E6AE33C}" destId="{FE6F695A-60D5-4363-B16F-BC38E30819DF}" srcOrd="0" destOrd="0" presId="urn:microsoft.com/office/officeart/2016/7/layout/HorizontalActionList"/>
    <dgm:cxn modelId="{11C985D5-A81D-42A3-9CF0-DE4D30A5C745}" srcId="{BC94A7AC-DEEC-4D7C-9F84-22AA7D9E29F4}" destId="{B094BCD1-917C-4909-967E-B903DDB77461}" srcOrd="0" destOrd="0" parTransId="{0DEF5218-3C84-4F08-98CC-83DD2E7FE2C6}" sibTransId="{69363260-9FA3-4D1E-961E-7A5192412E0E}"/>
    <dgm:cxn modelId="{56C76337-4761-4C78-AB34-F67A981E0D3E}" type="presParOf" srcId="{6537226E-AC49-4424-A79C-A6B510136661}" destId="{55F0C257-75F2-43EB-9517-A34D600F7348}" srcOrd="0" destOrd="0" presId="urn:microsoft.com/office/officeart/2016/7/layout/HorizontalActionList"/>
    <dgm:cxn modelId="{0DE8A2E5-3339-459F-BA41-F3E0352D866C}" type="presParOf" srcId="{55F0C257-75F2-43EB-9517-A34D600F7348}" destId="{59372976-6C7D-4C5A-8C78-9E7B975AD8D4}" srcOrd="0" destOrd="0" presId="urn:microsoft.com/office/officeart/2016/7/layout/HorizontalActionList"/>
    <dgm:cxn modelId="{5A2157C3-8F1C-49F5-BF51-6F68F4585F1C}" type="presParOf" srcId="{55F0C257-75F2-43EB-9517-A34D600F7348}" destId="{EC7E246F-DDD7-4BC5-B556-0E35C56C475D}" srcOrd="1" destOrd="0" presId="urn:microsoft.com/office/officeart/2016/7/layout/HorizontalActionList"/>
    <dgm:cxn modelId="{2175EF8B-0B3D-42D4-9232-57B463DB4E6E}" type="presParOf" srcId="{6537226E-AC49-4424-A79C-A6B510136661}" destId="{74AB8EB4-907A-499B-8937-F5E730049FED}" srcOrd="1" destOrd="0" presId="urn:microsoft.com/office/officeart/2016/7/layout/HorizontalActionList"/>
    <dgm:cxn modelId="{B037AA62-9D07-4DD6-955B-F0E8EA588E1C}" type="presParOf" srcId="{6537226E-AC49-4424-A79C-A6B510136661}" destId="{47BC329B-83D2-4278-A9FE-7601E3694A12}" srcOrd="2" destOrd="0" presId="urn:microsoft.com/office/officeart/2016/7/layout/HorizontalActionList"/>
    <dgm:cxn modelId="{595C4AD8-C89E-4C86-B107-10874692811C}" type="presParOf" srcId="{47BC329B-83D2-4278-A9FE-7601E3694A12}" destId="{4F6EE4EF-E592-43AB-AD8B-87E83EDC5079}" srcOrd="0" destOrd="0" presId="urn:microsoft.com/office/officeart/2016/7/layout/HorizontalActionList"/>
    <dgm:cxn modelId="{68533DA2-F229-46D7-A270-57755BB949FE}" type="presParOf" srcId="{47BC329B-83D2-4278-A9FE-7601E3694A12}" destId="{8C15C667-85B9-423E-835B-A2E9E0054392}" srcOrd="1" destOrd="0" presId="urn:microsoft.com/office/officeart/2016/7/layout/HorizontalActionList"/>
    <dgm:cxn modelId="{C4EDAFC7-E1FE-4DB5-9AB8-DF888BA043D3}" type="presParOf" srcId="{6537226E-AC49-4424-A79C-A6B510136661}" destId="{F80FCC31-2758-481C-98AF-BC05E48B7A0F}" srcOrd="3" destOrd="0" presId="urn:microsoft.com/office/officeart/2016/7/layout/HorizontalActionList"/>
    <dgm:cxn modelId="{F7A95E48-2EF7-46A3-852E-20E516C7B6DC}" type="presParOf" srcId="{6537226E-AC49-4424-A79C-A6B510136661}" destId="{8187A004-40D7-45D9-81CF-972A29D896D8}" srcOrd="4" destOrd="0" presId="urn:microsoft.com/office/officeart/2016/7/layout/HorizontalActionList"/>
    <dgm:cxn modelId="{1801FA8A-D48B-4E34-8BD7-34E087EC6FF4}" type="presParOf" srcId="{8187A004-40D7-45D9-81CF-972A29D896D8}" destId="{E8DE3F79-0BE0-47BC-97FA-C4FEE17606BA}" srcOrd="0" destOrd="0" presId="urn:microsoft.com/office/officeart/2016/7/layout/HorizontalActionList"/>
    <dgm:cxn modelId="{9F766A14-F2CB-44D3-9A06-01B53F83AA36}" type="presParOf" srcId="{8187A004-40D7-45D9-81CF-972A29D896D8}" destId="{54B5351D-D003-4433-94AB-2E8174F65360}" srcOrd="1" destOrd="0" presId="urn:microsoft.com/office/officeart/2016/7/layout/HorizontalActionList"/>
    <dgm:cxn modelId="{862BD899-0489-4118-B7E6-F65F4746AC67}" type="presParOf" srcId="{6537226E-AC49-4424-A79C-A6B510136661}" destId="{0E019383-1AC8-4606-87C9-761A0F81E75D}" srcOrd="5" destOrd="0" presId="urn:microsoft.com/office/officeart/2016/7/layout/HorizontalActionList"/>
    <dgm:cxn modelId="{9884AF22-AF74-4A88-9300-E26019E021B8}" type="presParOf" srcId="{6537226E-AC49-4424-A79C-A6B510136661}" destId="{1144DE22-0144-45EF-9834-A7F362BBD116}" srcOrd="6" destOrd="0" presId="urn:microsoft.com/office/officeart/2016/7/layout/HorizontalActionList"/>
    <dgm:cxn modelId="{D19DF6F8-1292-4DD2-9DFE-75BEBA208578}" type="presParOf" srcId="{1144DE22-0144-45EF-9834-A7F362BBD116}" destId="{FE6F695A-60D5-4363-B16F-BC38E30819DF}" srcOrd="0" destOrd="0" presId="urn:microsoft.com/office/officeart/2016/7/layout/HorizontalActionList"/>
    <dgm:cxn modelId="{92A0C0D8-E5F3-46C2-8C59-C409FE41D530}" type="presParOf" srcId="{1144DE22-0144-45EF-9834-A7F362BBD116}" destId="{EB7F10FD-7E7C-461B-9CB6-7A127C25B911}"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BEE0805-826D-4799-9FF3-5032F77E2DFE}"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F1A6A01A-4164-4B4D-9D9C-520A53EE6590}">
      <dgm:prSet phldrT="[Text]"/>
      <dgm:spPr>
        <a:solidFill>
          <a:srgbClr val="C3ECF9"/>
        </a:solidFill>
      </dgm:spPr>
      <dgm:t>
        <a:bodyPr/>
        <a:lstStyle/>
        <a:p>
          <a:r>
            <a:rPr lang="en-US" b="1" dirty="0">
              <a:solidFill>
                <a:schemeClr val="tx1"/>
              </a:solidFill>
            </a:rPr>
            <a:t>Clean, healthy air</a:t>
          </a:r>
          <a:endParaRPr lang="en-US" dirty="0">
            <a:solidFill>
              <a:schemeClr val="tx1"/>
            </a:solidFill>
          </a:endParaRPr>
        </a:p>
      </dgm:t>
    </dgm:pt>
    <dgm:pt modelId="{D9516AD1-54CC-4B08-9CD3-9CD4D7753079}" type="parTrans" cxnId="{858EB5A2-5DFB-4514-8355-4D96E0447F6A}">
      <dgm:prSet/>
      <dgm:spPr/>
      <dgm:t>
        <a:bodyPr/>
        <a:lstStyle/>
        <a:p>
          <a:endParaRPr lang="en-US">
            <a:solidFill>
              <a:schemeClr val="tx1"/>
            </a:solidFill>
          </a:endParaRPr>
        </a:p>
      </dgm:t>
    </dgm:pt>
    <dgm:pt modelId="{29268CB6-C2BE-4139-AFBF-82A73493459F}" type="sibTrans" cxnId="{858EB5A2-5DFB-4514-8355-4D96E0447F6A}">
      <dgm:prSet/>
      <dgm:spPr/>
      <dgm:t>
        <a:bodyPr/>
        <a:lstStyle/>
        <a:p>
          <a:endParaRPr lang="en-US">
            <a:solidFill>
              <a:schemeClr val="tx1"/>
            </a:solidFill>
          </a:endParaRPr>
        </a:p>
      </dgm:t>
    </dgm:pt>
    <dgm:pt modelId="{F882A8B8-4330-4D07-8D32-3C0CD6C2AF63}">
      <dgm:prSet phldrT="[Text]"/>
      <dgm:spPr>
        <a:solidFill>
          <a:srgbClr val="C3ECF9"/>
        </a:solidFill>
      </dgm:spPr>
      <dgm:t>
        <a:bodyPr/>
        <a:lstStyle/>
        <a:p>
          <a:r>
            <a:rPr lang="en-US" b="1" dirty="0">
              <a:solidFill>
                <a:schemeClr val="tx1"/>
              </a:solidFill>
            </a:rPr>
            <a:t>Improve awareness of air pollution in the global health community </a:t>
          </a:r>
        </a:p>
      </dgm:t>
    </dgm:pt>
    <dgm:pt modelId="{2220C9E3-376C-4DEE-A89E-620826C23F81}" type="parTrans" cxnId="{F86F997B-A68E-4618-8BB6-E853EDD42AB1}">
      <dgm:prSet/>
      <dgm:spPr/>
      <dgm:t>
        <a:bodyPr/>
        <a:lstStyle/>
        <a:p>
          <a:endParaRPr lang="en-US">
            <a:solidFill>
              <a:schemeClr val="tx1"/>
            </a:solidFill>
          </a:endParaRPr>
        </a:p>
      </dgm:t>
    </dgm:pt>
    <dgm:pt modelId="{D4D445BD-A7A9-4487-B878-4B48068D96E4}" type="sibTrans" cxnId="{F86F997B-A68E-4618-8BB6-E853EDD42AB1}">
      <dgm:prSet/>
      <dgm:spPr/>
      <dgm:t>
        <a:bodyPr/>
        <a:lstStyle/>
        <a:p>
          <a:endParaRPr lang="en-US">
            <a:solidFill>
              <a:schemeClr val="tx1"/>
            </a:solidFill>
          </a:endParaRPr>
        </a:p>
      </dgm:t>
    </dgm:pt>
    <dgm:pt modelId="{9BDA07AC-93B3-4E3C-9C2A-481B2DBD78DF}">
      <dgm:prSet phldrT="[Text]"/>
      <dgm:spPr/>
      <dgm:t>
        <a:bodyPr/>
        <a:lstStyle/>
        <a:p>
          <a:endParaRPr lang="en-US" dirty="0">
            <a:solidFill>
              <a:schemeClr val="tx1"/>
            </a:solidFill>
          </a:endParaRPr>
        </a:p>
      </dgm:t>
    </dgm:pt>
    <dgm:pt modelId="{E09C06E9-6D6E-4B48-942A-7E746A6AD3E5}" type="parTrans" cxnId="{4CC20D9F-7784-4782-A764-AD9C334C84A6}">
      <dgm:prSet/>
      <dgm:spPr/>
      <dgm:t>
        <a:bodyPr/>
        <a:lstStyle/>
        <a:p>
          <a:endParaRPr lang="en-US">
            <a:solidFill>
              <a:schemeClr val="tx1"/>
            </a:solidFill>
          </a:endParaRPr>
        </a:p>
      </dgm:t>
    </dgm:pt>
    <dgm:pt modelId="{0A5AA3AF-3A23-4A7A-81EE-F96014B3DD1C}" type="sibTrans" cxnId="{4CC20D9F-7784-4782-A764-AD9C334C84A6}">
      <dgm:prSet/>
      <dgm:spPr/>
      <dgm:t>
        <a:bodyPr/>
        <a:lstStyle/>
        <a:p>
          <a:endParaRPr lang="en-US">
            <a:solidFill>
              <a:schemeClr val="tx1"/>
            </a:solidFill>
          </a:endParaRPr>
        </a:p>
      </dgm:t>
    </dgm:pt>
    <dgm:pt modelId="{1B279849-94B8-464C-8EB4-BA04AF9EDA21}">
      <dgm:prSet/>
      <dgm:spPr>
        <a:solidFill>
          <a:srgbClr val="C3ECF9"/>
        </a:solidFill>
      </dgm:spPr>
      <dgm:t>
        <a:bodyPr/>
        <a:lstStyle/>
        <a:p>
          <a:r>
            <a:rPr lang="en-US" b="1" dirty="0">
              <a:solidFill>
                <a:schemeClr val="tx1"/>
              </a:solidFill>
            </a:rPr>
            <a:t>Join a global network of informed health-oriented champions</a:t>
          </a:r>
        </a:p>
      </dgm:t>
    </dgm:pt>
    <dgm:pt modelId="{39DBAEC1-2C06-4C8C-92FE-37F4F45BF7BE}" type="parTrans" cxnId="{3811A98C-6CCE-4E1A-83F6-2991C835161E}">
      <dgm:prSet/>
      <dgm:spPr/>
      <dgm:t>
        <a:bodyPr/>
        <a:lstStyle/>
        <a:p>
          <a:endParaRPr lang="en-US">
            <a:solidFill>
              <a:schemeClr val="tx1"/>
            </a:solidFill>
          </a:endParaRPr>
        </a:p>
      </dgm:t>
    </dgm:pt>
    <dgm:pt modelId="{199D8EF3-E492-4E2D-8125-3F73CCDAF39F}" type="sibTrans" cxnId="{3811A98C-6CCE-4E1A-83F6-2991C835161E}">
      <dgm:prSet/>
      <dgm:spPr/>
      <dgm:t>
        <a:bodyPr/>
        <a:lstStyle/>
        <a:p>
          <a:endParaRPr lang="en-US">
            <a:solidFill>
              <a:schemeClr val="tx1"/>
            </a:solidFill>
          </a:endParaRPr>
        </a:p>
      </dgm:t>
    </dgm:pt>
    <dgm:pt modelId="{EEAD9FEE-1AAD-4F0F-AA44-F3DD307F4500}">
      <dgm:prSet/>
      <dgm:spPr>
        <a:solidFill>
          <a:srgbClr val="C3ECF9"/>
        </a:solidFill>
      </dgm:spPr>
      <dgm:t>
        <a:bodyPr/>
        <a:lstStyle/>
        <a:p>
          <a:r>
            <a:rPr lang="en-US" b="1" dirty="0">
              <a:solidFill>
                <a:schemeClr val="tx1"/>
              </a:solidFill>
            </a:rPr>
            <a:t>Increase public awareness of health impacts of air pollution</a:t>
          </a:r>
        </a:p>
      </dgm:t>
    </dgm:pt>
    <dgm:pt modelId="{DF057AAC-CAF3-4225-A7FF-2889E93CC1C9}" type="parTrans" cxnId="{730CEA6D-9F7B-4198-BA3F-2E34834C329C}">
      <dgm:prSet/>
      <dgm:spPr/>
      <dgm:t>
        <a:bodyPr/>
        <a:lstStyle/>
        <a:p>
          <a:endParaRPr lang="en-US">
            <a:solidFill>
              <a:schemeClr val="tx1"/>
            </a:solidFill>
          </a:endParaRPr>
        </a:p>
      </dgm:t>
    </dgm:pt>
    <dgm:pt modelId="{E7D80AAB-0887-42A6-8967-0EE67C8A6736}" type="sibTrans" cxnId="{730CEA6D-9F7B-4198-BA3F-2E34834C329C}">
      <dgm:prSet/>
      <dgm:spPr/>
      <dgm:t>
        <a:bodyPr/>
        <a:lstStyle/>
        <a:p>
          <a:endParaRPr lang="en-US">
            <a:solidFill>
              <a:schemeClr val="tx1"/>
            </a:solidFill>
          </a:endParaRPr>
        </a:p>
      </dgm:t>
    </dgm:pt>
    <dgm:pt modelId="{029A7430-3563-4C86-AA7B-01B6ACD86F55}">
      <dgm:prSet/>
      <dgm:spPr>
        <a:solidFill>
          <a:srgbClr val="C3ECF9"/>
        </a:solidFill>
      </dgm:spPr>
      <dgm:t>
        <a:bodyPr/>
        <a:lstStyle/>
        <a:p>
          <a:r>
            <a:rPr lang="en-US" b="1" dirty="0">
              <a:solidFill>
                <a:schemeClr val="tx1"/>
              </a:solidFill>
            </a:rPr>
            <a:t>Exert political pressure for clean air action</a:t>
          </a:r>
        </a:p>
      </dgm:t>
    </dgm:pt>
    <dgm:pt modelId="{F285D354-7B46-4767-AEB7-6384C3B886F1}" type="parTrans" cxnId="{4A8128FC-4A59-48B3-9508-20ABF956708F}">
      <dgm:prSet/>
      <dgm:spPr/>
      <dgm:t>
        <a:bodyPr/>
        <a:lstStyle/>
        <a:p>
          <a:endParaRPr lang="en-US">
            <a:solidFill>
              <a:schemeClr val="tx1"/>
            </a:solidFill>
          </a:endParaRPr>
        </a:p>
      </dgm:t>
    </dgm:pt>
    <dgm:pt modelId="{E38C0FC2-E64E-4356-888C-144C00D174CE}" type="sibTrans" cxnId="{4A8128FC-4A59-48B3-9508-20ABF956708F}">
      <dgm:prSet/>
      <dgm:spPr/>
      <dgm:t>
        <a:bodyPr/>
        <a:lstStyle/>
        <a:p>
          <a:endParaRPr lang="en-US">
            <a:solidFill>
              <a:schemeClr val="tx1"/>
            </a:solidFill>
          </a:endParaRPr>
        </a:p>
      </dgm:t>
    </dgm:pt>
    <dgm:pt modelId="{3107A859-E787-4A26-81AD-D3DE0400EC7D}" type="pres">
      <dgm:prSet presAssocID="{6BEE0805-826D-4799-9FF3-5032F77E2DFE}" presName="cycle" presStyleCnt="0">
        <dgm:presLayoutVars>
          <dgm:chMax val="1"/>
          <dgm:dir/>
          <dgm:animLvl val="ctr"/>
          <dgm:resizeHandles val="exact"/>
        </dgm:presLayoutVars>
      </dgm:prSet>
      <dgm:spPr/>
    </dgm:pt>
    <dgm:pt modelId="{5D352500-BB7A-409C-A29C-A607CFF388C6}" type="pres">
      <dgm:prSet presAssocID="{F1A6A01A-4164-4B4D-9D9C-520A53EE6590}" presName="centerShape" presStyleLbl="node0" presStyleIdx="0" presStyleCnt="1" custScaleX="127367" custScaleY="57593"/>
      <dgm:spPr/>
    </dgm:pt>
    <dgm:pt modelId="{44B35A48-073E-4EA7-B15C-E0A146D6ACB7}" type="pres">
      <dgm:prSet presAssocID="{2220C9E3-376C-4DEE-A89E-620826C23F81}" presName="parTrans" presStyleLbl="bgSibTrans2D1" presStyleIdx="0" presStyleCnt="4"/>
      <dgm:spPr/>
    </dgm:pt>
    <dgm:pt modelId="{7DD009C5-F243-4B0C-983A-279D4EA4882E}" type="pres">
      <dgm:prSet presAssocID="{F882A8B8-4330-4D07-8D32-3C0CD6C2AF63}" presName="node" presStyleLbl="node1" presStyleIdx="0" presStyleCnt="4" custRadScaleRad="113507" custRadScaleInc="-4043">
        <dgm:presLayoutVars>
          <dgm:bulletEnabled val="1"/>
        </dgm:presLayoutVars>
      </dgm:prSet>
      <dgm:spPr/>
    </dgm:pt>
    <dgm:pt modelId="{12F16E2E-0212-4D2E-BDF5-1BB9A37EBB1D}" type="pres">
      <dgm:prSet presAssocID="{39DBAEC1-2C06-4C8C-92FE-37F4F45BF7BE}" presName="parTrans" presStyleLbl="bgSibTrans2D1" presStyleIdx="1" presStyleCnt="4"/>
      <dgm:spPr/>
    </dgm:pt>
    <dgm:pt modelId="{64301DF8-4D07-4475-90D9-69EE3638F239}" type="pres">
      <dgm:prSet presAssocID="{1B279849-94B8-464C-8EB4-BA04AF9EDA21}" presName="node" presStyleLbl="node1" presStyleIdx="1" presStyleCnt="4">
        <dgm:presLayoutVars>
          <dgm:bulletEnabled val="1"/>
        </dgm:presLayoutVars>
      </dgm:prSet>
      <dgm:spPr/>
    </dgm:pt>
    <dgm:pt modelId="{D3E6D4E0-2BC4-46CA-A0FB-96C9CD3CEA2D}" type="pres">
      <dgm:prSet presAssocID="{DF057AAC-CAF3-4225-A7FF-2889E93CC1C9}" presName="parTrans" presStyleLbl="bgSibTrans2D1" presStyleIdx="2" presStyleCnt="4"/>
      <dgm:spPr/>
    </dgm:pt>
    <dgm:pt modelId="{C850F4A8-6CDE-4CB4-9D0D-C9D3BC5AAE85}" type="pres">
      <dgm:prSet presAssocID="{EEAD9FEE-1AAD-4F0F-AA44-F3DD307F4500}" presName="node" presStyleLbl="node1" presStyleIdx="2" presStyleCnt="4">
        <dgm:presLayoutVars>
          <dgm:bulletEnabled val="1"/>
        </dgm:presLayoutVars>
      </dgm:prSet>
      <dgm:spPr/>
    </dgm:pt>
    <dgm:pt modelId="{7AEA6F37-D43D-4797-B4ED-9D1C8144A923}" type="pres">
      <dgm:prSet presAssocID="{F285D354-7B46-4767-AEB7-6384C3B886F1}" presName="parTrans" presStyleLbl="bgSibTrans2D1" presStyleIdx="3" presStyleCnt="4"/>
      <dgm:spPr/>
    </dgm:pt>
    <dgm:pt modelId="{68F53D60-B4B1-4957-B9AE-F36FC327F552}" type="pres">
      <dgm:prSet presAssocID="{029A7430-3563-4C86-AA7B-01B6ACD86F55}" presName="node" presStyleLbl="node1" presStyleIdx="3" presStyleCnt="4" custRadScaleRad="107416" custRadScaleInc="2350">
        <dgm:presLayoutVars>
          <dgm:bulletEnabled val="1"/>
        </dgm:presLayoutVars>
      </dgm:prSet>
      <dgm:spPr/>
    </dgm:pt>
  </dgm:ptLst>
  <dgm:cxnLst>
    <dgm:cxn modelId="{FE45FE04-B185-4A51-BE36-2B2162CE48E9}" type="presOf" srcId="{F882A8B8-4330-4D07-8D32-3C0CD6C2AF63}" destId="{7DD009C5-F243-4B0C-983A-279D4EA4882E}" srcOrd="0" destOrd="0" presId="urn:microsoft.com/office/officeart/2005/8/layout/radial4"/>
    <dgm:cxn modelId="{FBFC1C07-D7E5-4DD7-823E-71AD68595FFB}" type="presOf" srcId="{EEAD9FEE-1AAD-4F0F-AA44-F3DD307F4500}" destId="{C850F4A8-6CDE-4CB4-9D0D-C9D3BC5AAE85}" srcOrd="0" destOrd="0" presId="urn:microsoft.com/office/officeart/2005/8/layout/radial4"/>
    <dgm:cxn modelId="{86C2C322-70C8-4EEA-9CEC-95C2F41796DF}" type="presOf" srcId="{F285D354-7B46-4767-AEB7-6384C3B886F1}" destId="{7AEA6F37-D43D-4797-B4ED-9D1C8144A923}" srcOrd="0" destOrd="0" presId="urn:microsoft.com/office/officeart/2005/8/layout/radial4"/>
    <dgm:cxn modelId="{312F673B-A8C8-4F9B-8545-593FFABB1CA1}" type="presOf" srcId="{F1A6A01A-4164-4B4D-9D9C-520A53EE6590}" destId="{5D352500-BB7A-409C-A29C-A607CFF388C6}" srcOrd="0" destOrd="0" presId="urn:microsoft.com/office/officeart/2005/8/layout/radial4"/>
    <dgm:cxn modelId="{97E9C163-B1BE-4D39-B761-6CC67291B3EA}" type="presOf" srcId="{029A7430-3563-4C86-AA7B-01B6ACD86F55}" destId="{68F53D60-B4B1-4957-B9AE-F36FC327F552}" srcOrd="0" destOrd="0" presId="urn:microsoft.com/office/officeart/2005/8/layout/radial4"/>
    <dgm:cxn modelId="{730CEA6D-9F7B-4198-BA3F-2E34834C329C}" srcId="{F1A6A01A-4164-4B4D-9D9C-520A53EE6590}" destId="{EEAD9FEE-1AAD-4F0F-AA44-F3DD307F4500}" srcOrd="2" destOrd="0" parTransId="{DF057AAC-CAF3-4225-A7FF-2889E93CC1C9}" sibTransId="{E7D80AAB-0887-42A6-8967-0EE67C8A6736}"/>
    <dgm:cxn modelId="{22048478-7D41-4CC8-9C52-BDC1F66D0788}" type="presOf" srcId="{1B279849-94B8-464C-8EB4-BA04AF9EDA21}" destId="{64301DF8-4D07-4475-90D9-69EE3638F239}" srcOrd="0" destOrd="0" presId="urn:microsoft.com/office/officeart/2005/8/layout/radial4"/>
    <dgm:cxn modelId="{F86F997B-A68E-4618-8BB6-E853EDD42AB1}" srcId="{F1A6A01A-4164-4B4D-9D9C-520A53EE6590}" destId="{F882A8B8-4330-4D07-8D32-3C0CD6C2AF63}" srcOrd="0" destOrd="0" parTransId="{2220C9E3-376C-4DEE-A89E-620826C23F81}" sibTransId="{D4D445BD-A7A9-4487-B878-4B48068D96E4}"/>
    <dgm:cxn modelId="{A3440F7F-074B-4241-87A3-A2E722E32BCA}" type="presOf" srcId="{6BEE0805-826D-4799-9FF3-5032F77E2DFE}" destId="{3107A859-E787-4A26-81AD-D3DE0400EC7D}" srcOrd="0" destOrd="0" presId="urn:microsoft.com/office/officeart/2005/8/layout/radial4"/>
    <dgm:cxn modelId="{3811A98C-6CCE-4E1A-83F6-2991C835161E}" srcId="{F1A6A01A-4164-4B4D-9D9C-520A53EE6590}" destId="{1B279849-94B8-464C-8EB4-BA04AF9EDA21}" srcOrd="1" destOrd="0" parTransId="{39DBAEC1-2C06-4C8C-92FE-37F4F45BF7BE}" sibTransId="{199D8EF3-E492-4E2D-8125-3F73CCDAF39F}"/>
    <dgm:cxn modelId="{4CC20D9F-7784-4782-A764-AD9C334C84A6}" srcId="{6BEE0805-826D-4799-9FF3-5032F77E2DFE}" destId="{9BDA07AC-93B3-4E3C-9C2A-481B2DBD78DF}" srcOrd="1" destOrd="0" parTransId="{E09C06E9-6D6E-4B48-942A-7E746A6AD3E5}" sibTransId="{0A5AA3AF-3A23-4A7A-81EE-F96014B3DD1C}"/>
    <dgm:cxn modelId="{858EB5A2-5DFB-4514-8355-4D96E0447F6A}" srcId="{6BEE0805-826D-4799-9FF3-5032F77E2DFE}" destId="{F1A6A01A-4164-4B4D-9D9C-520A53EE6590}" srcOrd="0" destOrd="0" parTransId="{D9516AD1-54CC-4B08-9CD3-9CD4D7753079}" sibTransId="{29268CB6-C2BE-4139-AFBF-82A73493459F}"/>
    <dgm:cxn modelId="{7DD0A6B4-6127-4F9B-B746-8A1FB5D728E7}" type="presOf" srcId="{39DBAEC1-2C06-4C8C-92FE-37F4F45BF7BE}" destId="{12F16E2E-0212-4D2E-BDF5-1BB9A37EBB1D}" srcOrd="0" destOrd="0" presId="urn:microsoft.com/office/officeart/2005/8/layout/radial4"/>
    <dgm:cxn modelId="{7D6A1DDF-5BCA-40F9-9EFC-D5288BE9964F}" type="presOf" srcId="{2220C9E3-376C-4DEE-A89E-620826C23F81}" destId="{44B35A48-073E-4EA7-B15C-E0A146D6ACB7}" srcOrd="0" destOrd="0" presId="urn:microsoft.com/office/officeart/2005/8/layout/radial4"/>
    <dgm:cxn modelId="{3F263BFB-5004-438C-BCF5-750A2CE6371B}" type="presOf" srcId="{DF057AAC-CAF3-4225-A7FF-2889E93CC1C9}" destId="{D3E6D4E0-2BC4-46CA-A0FB-96C9CD3CEA2D}" srcOrd="0" destOrd="0" presId="urn:microsoft.com/office/officeart/2005/8/layout/radial4"/>
    <dgm:cxn modelId="{4A8128FC-4A59-48B3-9508-20ABF956708F}" srcId="{F1A6A01A-4164-4B4D-9D9C-520A53EE6590}" destId="{029A7430-3563-4C86-AA7B-01B6ACD86F55}" srcOrd="3" destOrd="0" parTransId="{F285D354-7B46-4767-AEB7-6384C3B886F1}" sibTransId="{E38C0FC2-E64E-4356-888C-144C00D174CE}"/>
    <dgm:cxn modelId="{1A03A550-7B73-4908-83BE-76B9BABBF625}" type="presParOf" srcId="{3107A859-E787-4A26-81AD-D3DE0400EC7D}" destId="{5D352500-BB7A-409C-A29C-A607CFF388C6}" srcOrd="0" destOrd="0" presId="urn:microsoft.com/office/officeart/2005/8/layout/radial4"/>
    <dgm:cxn modelId="{5481F5D5-EF09-4D1F-8363-903C9BE25C82}" type="presParOf" srcId="{3107A859-E787-4A26-81AD-D3DE0400EC7D}" destId="{44B35A48-073E-4EA7-B15C-E0A146D6ACB7}" srcOrd="1" destOrd="0" presId="urn:microsoft.com/office/officeart/2005/8/layout/radial4"/>
    <dgm:cxn modelId="{F5E773E1-7B2E-4D0F-8695-C002F791BB3F}" type="presParOf" srcId="{3107A859-E787-4A26-81AD-D3DE0400EC7D}" destId="{7DD009C5-F243-4B0C-983A-279D4EA4882E}" srcOrd="2" destOrd="0" presId="urn:microsoft.com/office/officeart/2005/8/layout/radial4"/>
    <dgm:cxn modelId="{8C3C6EB8-8A69-459B-AC1A-78FB01180820}" type="presParOf" srcId="{3107A859-E787-4A26-81AD-D3DE0400EC7D}" destId="{12F16E2E-0212-4D2E-BDF5-1BB9A37EBB1D}" srcOrd="3" destOrd="0" presId="urn:microsoft.com/office/officeart/2005/8/layout/radial4"/>
    <dgm:cxn modelId="{60834615-0E56-4B38-8154-44CC9FB5FAED}" type="presParOf" srcId="{3107A859-E787-4A26-81AD-D3DE0400EC7D}" destId="{64301DF8-4D07-4475-90D9-69EE3638F239}" srcOrd="4" destOrd="0" presId="urn:microsoft.com/office/officeart/2005/8/layout/radial4"/>
    <dgm:cxn modelId="{912317F6-472B-4C3F-957C-94EB693C4A3F}" type="presParOf" srcId="{3107A859-E787-4A26-81AD-D3DE0400EC7D}" destId="{D3E6D4E0-2BC4-46CA-A0FB-96C9CD3CEA2D}" srcOrd="5" destOrd="0" presId="urn:microsoft.com/office/officeart/2005/8/layout/radial4"/>
    <dgm:cxn modelId="{EC23037A-36E4-4CFB-BDFA-8E6EE5CDFB81}" type="presParOf" srcId="{3107A859-E787-4A26-81AD-D3DE0400EC7D}" destId="{C850F4A8-6CDE-4CB4-9D0D-C9D3BC5AAE85}" srcOrd="6" destOrd="0" presId="urn:microsoft.com/office/officeart/2005/8/layout/radial4"/>
    <dgm:cxn modelId="{6C53EFC4-B6A4-43EE-BD60-25449676DBC7}" type="presParOf" srcId="{3107A859-E787-4A26-81AD-D3DE0400EC7D}" destId="{7AEA6F37-D43D-4797-B4ED-9D1C8144A923}" srcOrd="7" destOrd="0" presId="urn:microsoft.com/office/officeart/2005/8/layout/radial4"/>
    <dgm:cxn modelId="{23965BBF-2717-406E-9D6D-83E63750E94D}" type="presParOf" srcId="{3107A859-E787-4A26-81AD-D3DE0400EC7D}" destId="{68F53D60-B4B1-4957-B9AE-F36FC327F552}"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310F3B-9EC5-4B97-AA57-288A878C02D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A9D30B1-552A-4194-AF65-293F8A7BCA4D}">
      <dgm:prSet phldrT="[Text]" custT="1"/>
      <dgm:spPr/>
      <dgm:t>
        <a:bodyPr/>
        <a:lstStyle/>
        <a:p>
          <a:pPr>
            <a:buNone/>
          </a:pPr>
          <a:endParaRPr lang="en-US" sz="3200" dirty="0">
            <a:latin typeface="Arial" panose="020B0604020202020204" pitchFamily="34" charset="0"/>
            <a:cs typeface="Arial" panose="020B0604020202020204" pitchFamily="34" charset="0"/>
          </a:endParaRPr>
        </a:p>
        <a:p>
          <a:pPr>
            <a:buNone/>
          </a:pPr>
          <a:r>
            <a:rPr lang="en-US" sz="3200" dirty="0">
              <a:latin typeface="Arial" panose="020B0604020202020204" pitchFamily="34" charset="0"/>
              <a:cs typeface="Arial" panose="020B0604020202020204" pitchFamily="34" charset="0"/>
            </a:rPr>
            <a:t>Join our network for:</a:t>
          </a:r>
        </a:p>
      </dgm:t>
    </dgm:pt>
    <dgm:pt modelId="{F2E30B6D-89B7-41DC-A748-F3CA3F429F75}" type="parTrans" cxnId="{E11FB16A-7B56-4B5F-9825-E8358A7D0E06}">
      <dgm:prSet/>
      <dgm:spPr/>
      <dgm:t>
        <a:bodyPr/>
        <a:lstStyle/>
        <a:p>
          <a:endParaRPr lang="en-US">
            <a:latin typeface="Arial" panose="020B0604020202020204" pitchFamily="34" charset="0"/>
            <a:cs typeface="Arial" panose="020B0604020202020204" pitchFamily="34" charset="0"/>
          </a:endParaRPr>
        </a:p>
      </dgm:t>
    </dgm:pt>
    <dgm:pt modelId="{EAD7479F-8D72-42B1-9231-91208335DD82}" type="sibTrans" cxnId="{E11FB16A-7B56-4B5F-9825-E8358A7D0E06}">
      <dgm:prSet/>
      <dgm:spPr/>
      <dgm:t>
        <a:bodyPr/>
        <a:lstStyle/>
        <a:p>
          <a:endParaRPr lang="en-US">
            <a:latin typeface="Arial" panose="020B0604020202020204" pitchFamily="34" charset="0"/>
            <a:cs typeface="Arial" panose="020B0604020202020204" pitchFamily="34" charset="0"/>
          </a:endParaRPr>
        </a:p>
      </dgm:t>
    </dgm:pt>
    <dgm:pt modelId="{F3230E9B-70B7-432F-8ACC-A87F02ED6187}">
      <dgm:prSet custT="1"/>
      <dgm:spPr/>
      <dgm:t>
        <a:bodyPr/>
        <a:lstStyle/>
        <a:p>
          <a:r>
            <a:rPr lang="en-US" sz="2400" dirty="0">
              <a:latin typeface="Arial" panose="020B0604020202020204" pitchFamily="34" charset="0"/>
              <a:cs typeface="Arial" panose="020B0604020202020204" pitchFamily="34" charset="0"/>
            </a:rPr>
            <a:t>Data on air quality near you and its effects on local health</a:t>
          </a:r>
        </a:p>
      </dgm:t>
    </dgm:pt>
    <dgm:pt modelId="{CA623E30-2970-4FE7-8B88-CCD3EE310FB0}" type="parTrans" cxnId="{5397C4C8-D90A-42D8-94A3-BE7BACB1FC06}">
      <dgm:prSet/>
      <dgm:spPr/>
      <dgm:t>
        <a:bodyPr/>
        <a:lstStyle/>
        <a:p>
          <a:endParaRPr lang="en-US">
            <a:latin typeface="Arial" panose="020B0604020202020204" pitchFamily="34" charset="0"/>
            <a:cs typeface="Arial" panose="020B0604020202020204" pitchFamily="34" charset="0"/>
          </a:endParaRPr>
        </a:p>
      </dgm:t>
    </dgm:pt>
    <dgm:pt modelId="{7B91928C-4D33-4F8A-B962-0BAB4094B950}" type="sibTrans" cxnId="{5397C4C8-D90A-42D8-94A3-BE7BACB1FC06}">
      <dgm:prSet/>
      <dgm:spPr/>
      <dgm:t>
        <a:bodyPr/>
        <a:lstStyle/>
        <a:p>
          <a:endParaRPr lang="en-US">
            <a:latin typeface="Arial" panose="020B0604020202020204" pitchFamily="34" charset="0"/>
            <a:cs typeface="Arial" panose="020B0604020202020204" pitchFamily="34" charset="0"/>
          </a:endParaRPr>
        </a:p>
      </dgm:t>
    </dgm:pt>
    <dgm:pt modelId="{F20D9BE1-9F78-40C8-B375-B6DB52E8E4E4}">
      <dgm:prSet custT="1"/>
      <dgm:spPr/>
      <dgm:t>
        <a:bodyPr/>
        <a:lstStyle/>
        <a:p>
          <a:r>
            <a:rPr lang="en-US" sz="2400" dirty="0">
              <a:latin typeface="Arial" panose="020B0604020202020204" pitchFamily="34" charset="0"/>
              <a:cs typeface="Arial" panose="020B0604020202020204" pitchFamily="34" charset="0"/>
            </a:rPr>
            <a:t>News and updates on advocacy tools</a:t>
          </a:r>
        </a:p>
      </dgm:t>
    </dgm:pt>
    <dgm:pt modelId="{92381ECD-80EA-482B-A606-7845341389EA}" type="parTrans" cxnId="{5B89492A-1E0B-4B72-944C-E7C6CFA5BFEC}">
      <dgm:prSet/>
      <dgm:spPr/>
      <dgm:t>
        <a:bodyPr/>
        <a:lstStyle/>
        <a:p>
          <a:endParaRPr lang="en-US">
            <a:latin typeface="Arial" panose="020B0604020202020204" pitchFamily="34" charset="0"/>
            <a:cs typeface="Arial" panose="020B0604020202020204" pitchFamily="34" charset="0"/>
          </a:endParaRPr>
        </a:p>
      </dgm:t>
    </dgm:pt>
    <dgm:pt modelId="{E9EAAA45-DD90-4913-848F-D84A344CCB50}" type="sibTrans" cxnId="{5B89492A-1E0B-4B72-944C-E7C6CFA5BFEC}">
      <dgm:prSet/>
      <dgm:spPr/>
      <dgm:t>
        <a:bodyPr/>
        <a:lstStyle/>
        <a:p>
          <a:endParaRPr lang="en-US">
            <a:latin typeface="Arial" panose="020B0604020202020204" pitchFamily="34" charset="0"/>
            <a:cs typeface="Arial" panose="020B0604020202020204" pitchFamily="34" charset="0"/>
          </a:endParaRPr>
        </a:p>
      </dgm:t>
    </dgm:pt>
    <dgm:pt modelId="{72274AC9-D2CC-498E-BA77-D379EAA2690D}">
      <dgm:prSet custT="1"/>
      <dgm:spPr/>
      <dgm:t>
        <a:bodyPr/>
        <a:lstStyle/>
        <a:p>
          <a:r>
            <a:rPr lang="en-US" sz="2400" dirty="0">
              <a:latin typeface="Arial" panose="020B0604020202020204" pitchFamily="34" charset="0"/>
              <a:cs typeface="Arial" panose="020B0604020202020204" pitchFamily="34" charset="0"/>
            </a:rPr>
            <a:t>Engaging peer-to-peer contact</a:t>
          </a:r>
        </a:p>
      </dgm:t>
    </dgm:pt>
    <dgm:pt modelId="{65EACD67-6F96-4DD9-B018-B53B755B8EEF}" type="parTrans" cxnId="{E85EC313-2534-498B-AFC8-40338A447DE1}">
      <dgm:prSet/>
      <dgm:spPr/>
      <dgm:t>
        <a:bodyPr/>
        <a:lstStyle/>
        <a:p>
          <a:endParaRPr lang="en-US">
            <a:latin typeface="Arial" panose="020B0604020202020204" pitchFamily="34" charset="0"/>
            <a:cs typeface="Arial" panose="020B0604020202020204" pitchFamily="34" charset="0"/>
          </a:endParaRPr>
        </a:p>
      </dgm:t>
    </dgm:pt>
    <dgm:pt modelId="{6292A1EC-E078-4B4D-85DE-A0EA45EE17B2}" type="sibTrans" cxnId="{E85EC313-2534-498B-AFC8-40338A447DE1}">
      <dgm:prSet/>
      <dgm:spPr/>
      <dgm:t>
        <a:bodyPr/>
        <a:lstStyle/>
        <a:p>
          <a:endParaRPr lang="en-US">
            <a:latin typeface="Arial" panose="020B0604020202020204" pitchFamily="34" charset="0"/>
            <a:cs typeface="Arial" panose="020B0604020202020204" pitchFamily="34" charset="0"/>
          </a:endParaRPr>
        </a:p>
      </dgm:t>
    </dgm:pt>
    <dgm:pt modelId="{95F2094D-640B-4FE2-A70D-BFC252D1B7E5}">
      <dgm:prSet custT="1"/>
      <dgm:spPr/>
      <dgm:t>
        <a:bodyPr/>
        <a:lstStyle/>
        <a:p>
          <a:r>
            <a:rPr lang="en-US" sz="2400" dirty="0">
              <a:latin typeface="Arial" panose="020B0604020202020204" pitchFamily="34" charset="0"/>
              <a:cs typeface="Arial" panose="020B0604020202020204" pitchFamily="34" charset="0"/>
            </a:rPr>
            <a:t>Invitations to participate in future trainings, workshops and advocacy events</a:t>
          </a:r>
        </a:p>
      </dgm:t>
    </dgm:pt>
    <dgm:pt modelId="{96A6B991-E700-41EE-A887-EC3C74C5C3BA}" type="parTrans" cxnId="{FEBB6D7A-CEAC-4EF5-BDEA-928EA70368D6}">
      <dgm:prSet/>
      <dgm:spPr/>
      <dgm:t>
        <a:bodyPr/>
        <a:lstStyle/>
        <a:p>
          <a:endParaRPr lang="en-US">
            <a:latin typeface="Arial" panose="020B0604020202020204" pitchFamily="34" charset="0"/>
            <a:cs typeface="Arial" panose="020B0604020202020204" pitchFamily="34" charset="0"/>
          </a:endParaRPr>
        </a:p>
      </dgm:t>
    </dgm:pt>
    <dgm:pt modelId="{E8B0AA32-D637-4D5A-B70E-41744B04BBAD}" type="sibTrans" cxnId="{FEBB6D7A-CEAC-4EF5-BDEA-928EA70368D6}">
      <dgm:prSet/>
      <dgm:spPr/>
      <dgm:t>
        <a:bodyPr/>
        <a:lstStyle/>
        <a:p>
          <a:endParaRPr lang="en-US">
            <a:latin typeface="Arial" panose="020B0604020202020204" pitchFamily="34" charset="0"/>
            <a:cs typeface="Arial" panose="020B0604020202020204" pitchFamily="34" charset="0"/>
          </a:endParaRPr>
        </a:p>
      </dgm:t>
    </dgm:pt>
    <dgm:pt modelId="{255E519C-B0D4-4D96-8B34-43BE68D38911}">
      <dgm:prSet custT="1"/>
      <dgm:spPr/>
      <dgm:t>
        <a:bodyPr/>
        <a:lstStyle/>
        <a:p>
          <a:r>
            <a:rPr lang="en-US" sz="2400" dirty="0">
              <a:latin typeface="Arial" panose="020B0604020202020204" pitchFamily="34" charset="0"/>
              <a:cs typeface="Arial" panose="020B0604020202020204" pitchFamily="34" charset="0"/>
            </a:rPr>
            <a:t>Opportunities to effect change and be a champion for clean air policies</a:t>
          </a:r>
        </a:p>
      </dgm:t>
    </dgm:pt>
    <dgm:pt modelId="{9411653B-ED43-4B32-BB04-9DC41445F4BD}" type="parTrans" cxnId="{1A582DDA-AD98-406C-B169-3560FD60347A}">
      <dgm:prSet/>
      <dgm:spPr/>
      <dgm:t>
        <a:bodyPr/>
        <a:lstStyle/>
        <a:p>
          <a:endParaRPr lang="en-US"/>
        </a:p>
      </dgm:t>
    </dgm:pt>
    <dgm:pt modelId="{AFE07682-3922-4BEE-9F92-B887CC478098}" type="sibTrans" cxnId="{1A582DDA-AD98-406C-B169-3560FD60347A}">
      <dgm:prSet/>
      <dgm:spPr/>
      <dgm:t>
        <a:bodyPr/>
        <a:lstStyle/>
        <a:p>
          <a:endParaRPr lang="en-US"/>
        </a:p>
      </dgm:t>
    </dgm:pt>
    <dgm:pt modelId="{3BEE0DF5-625B-41A9-BA90-F8EEF1F3F306}" type="pres">
      <dgm:prSet presAssocID="{BE310F3B-9EC5-4B97-AA57-288A878C02DD}" presName="vert0" presStyleCnt="0">
        <dgm:presLayoutVars>
          <dgm:dir/>
          <dgm:animOne val="branch"/>
          <dgm:animLvl val="lvl"/>
        </dgm:presLayoutVars>
      </dgm:prSet>
      <dgm:spPr/>
    </dgm:pt>
    <dgm:pt modelId="{2AAB6A40-E845-4BB6-872A-7EA86E34A87C}" type="pres">
      <dgm:prSet presAssocID="{DA9D30B1-552A-4194-AF65-293F8A7BCA4D}" presName="thickLine" presStyleLbl="alignNode1" presStyleIdx="0" presStyleCnt="1"/>
      <dgm:spPr/>
    </dgm:pt>
    <dgm:pt modelId="{072399DE-CF43-44D7-8BA8-A930D00BB779}" type="pres">
      <dgm:prSet presAssocID="{DA9D30B1-552A-4194-AF65-293F8A7BCA4D}" presName="horz1" presStyleCnt="0"/>
      <dgm:spPr/>
    </dgm:pt>
    <dgm:pt modelId="{A07D717B-0052-4CF1-8AB1-4F9DBDF0C1B1}" type="pres">
      <dgm:prSet presAssocID="{DA9D30B1-552A-4194-AF65-293F8A7BCA4D}" presName="tx1" presStyleLbl="revTx" presStyleIdx="0" presStyleCnt="6"/>
      <dgm:spPr/>
    </dgm:pt>
    <dgm:pt modelId="{389B6A9F-2621-4BBB-A33E-64DC90F01331}" type="pres">
      <dgm:prSet presAssocID="{DA9D30B1-552A-4194-AF65-293F8A7BCA4D}" presName="vert1" presStyleCnt="0"/>
      <dgm:spPr/>
    </dgm:pt>
    <dgm:pt modelId="{1F525170-FC98-43A0-AD32-B169A7164345}" type="pres">
      <dgm:prSet presAssocID="{255E519C-B0D4-4D96-8B34-43BE68D38911}" presName="vertSpace2a" presStyleCnt="0"/>
      <dgm:spPr/>
    </dgm:pt>
    <dgm:pt modelId="{1EB8263E-E39C-42F8-84D8-22A1AEDC9259}" type="pres">
      <dgm:prSet presAssocID="{255E519C-B0D4-4D96-8B34-43BE68D38911}" presName="horz2" presStyleCnt="0"/>
      <dgm:spPr/>
    </dgm:pt>
    <dgm:pt modelId="{53E29EF9-1838-409B-8D11-15115F42B7D5}" type="pres">
      <dgm:prSet presAssocID="{255E519C-B0D4-4D96-8B34-43BE68D38911}" presName="horzSpace2" presStyleCnt="0"/>
      <dgm:spPr/>
    </dgm:pt>
    <dgm:pt modelId="{F6491CEC-0EE7-46DE-ABF7-D5F40CAF0735}" type="pres">
      <dgm:prSet presAssocID="{255E519C-B0D4-4D96-8B34-43BE68D38911}" presName="tx2" presStyleLbl="revTx" presStyleIdx="1" presStyleCnt="6"/>
      <dgm:spPr/>
    </dgm:pt>
    <dgm:pt modelId="{EF1D0D81-822B-43A9-ABB6-4ECFA1C1B6B1}" type="pres">
      <dgm:prSet presAssocID="{255E519C-B0D4-4D96-8B34-43BE68D38911}" presName="vert2" presStyleCnt="0"/>
      <dgm:spPr/>
    </dgm:pt>
    <dgm:pt modelId="{BDF8C31A-561D-4F5D-9D5E-A5E569C1069A}" type="pres">
      <dgm:prSet presAssocID="{255E519C-B0D4-4D96-8B34-43BE68D38911}" presName="thinLine2b" presStyleLbl="callout" presStyleIdx="0" presStyleCnt="5"/>
      <dgm:spPr/>
    </dgm:pt>
    <dgm:pt modelId="{F9708E5A-C265-404B-8406-09B9C8A0DDB5}" type="pres">
      <dgm:prSet presAssocID="{255E519C-B0D4-4D96-8B34-43BE68D38911}" presName="vertSpace2b" presStyleCnt="0"/>
      <dgm:spPr/>
    </dgm:pt>
    <dgm:pt modelId="{3F7AF45E-6CEE-40BD-B56C-743AD8A122B7}" type="pres">
      <dgm:prSet presAssocID="{F3230E9B-70B7-432F-8ACC-A87F02ED6187}" presName="horz2" presStyleCnt="0"/>
      <dgm:spPr/>
    </dgm:pt>
    <dgm:pt modelId="{FAD905F7-AD7C-4DE7-A5DF-A1882193991F}" type="pres">
      <dgm:prSet presAssocID="{F3230E9B-70B7-432F-8ACC-A87F02ED6187}" presName="horzSpace2" presStyleCnt="0"/>
      <dgm:spPr/>
    </dgm:pt>
    <dgm:pt modelId="{5F3CFC21-287A-44C1-BEBB-2958762CAFEA}" type="pres">
      <dgm:prSet presAssocID="{F3230E9B-70B7-432F-8ACC-A87F02ED6187}" presName="tx2" presStyleLbl="revTx" presStyleIdx="2" presStyleCnt="6"/>
      <dgm:spPr/>
    </dgm:pt>
    <dgm:pt modelId="{D90ED1F3-6B24-4335-8693-1D7DC698C673}" type="pres">
      <dgm:prSet presAssocID="{F3230E9B-70B7-432F-8ACC-A87F02ED6187}" presName="vert2" presStyleCnt="0"/>
      <dgm:spPr/>
    </dgm:pt>
    <dgm:pt modelId="{0C09ADC6-3D72-4DA8-8D56-0013154DCB58}" type="pres">
      <dgm:prSet presAssocID="{F3230E9B-70B7-432F-8ACC-A87F02ED6187}" presName="thinLine2b" presStyleLbl="callout" presStyleIdx="1" presStyleCnt="5"/>
      <dgm:spPr/>
    </dgm:pt>
    <dgm:pt modelId="{BABA2114-7734-43A8-A80D-35A26AFF18B7}" type="pres">
      <dgm:prSet presAssocID="{F3230E9B-70B7-432F-8ACC-A87F02ED6187}" presName="vertSpace2b" presStyleCnt="0"/>
      <dgm:spPr/>
    </dgm:pt>
    <dgm:pt modelId="{E5507513-2A19-4D54-B2AF-43575C9E48C5}" type="pres">
      <dgm:prSet presAssocID="{F20D9BE1-9F78-40C8-B375-B6DB52E8E4E4}" presName="horz2" presStyleCnt="0"/>
      <dgm:spPr/>
    </dgm:pt>
    <dgm:pt modelId="{1BB43F8B-0FFF-46B2-A3C5-EA48C4A0CDFE}" type="pres">
      <dgm:prSet presAssocID="{F20D9BE1-9F78-40C8-B375-B6DB52E8E4E4}" presName="horzSpace2" presStyleCnt="0"/>
      <dgm:spPr/>
    </dgm:pt>
    <dgm:pt modelId="{E25249D5-BD4D-43DE-82D1-312D1F027962}" type="pres">
      <dgm:prSet presAssocID="{F20D9BE1-9F78-40C8-B375-B6DB52E8E4E4}" presName="tx2" presStyleLbl="revTx" presStyleIdx="3" presStyleCnt="6"/>
      <dgm:spPr/>
    </dgm:pt>
    <dgm:pt modelId="{7E4A7185-109E-441C-B4E0-8018D96F1EB4}" type="pres">
      <dgm:prSet presAssocID="{F20D9BE1-9F78-40C8-B375-B6DB52E8E4E4}" presName="vert2" presStyleCnt="0"/>
      <dgm:spPr/>
    </dgm:pt>
    <dgm:pt modelId="{0FA493D7-58A1-49DA-82EA-EC9670110A27}" type="pres">
      <dgm:prSet presAssocID="{F20D9BE1-9F78-40C8-B375-B6DB52E8E4E4}" presName="thinLine2b" presStyleLbl="callout" presStyleIdx="2" presStyleCnt="5"/>
      <dgm:spPr/>
    </dgm:pt>
    <dgm:pt modelId="{72000F2B-C79B-4D5F-B42F-6ECA076D8AFA}" type="pres">
      <dgm:prSet presAssocID="{F20D9BE1-9F78-40C8-B375-B6DB52E8E4E4}" presName="vertSpace2b" presStyleCnt="0"/>
      <dgm:spPr/>
    </dgm:pt>
    <dgm:pt modelId="{D6BB6057-A139-46D3-855B-1298BAE9894F}" type="pres">
      <dgm:prSet presAssocID="{72274AC9-D2CC-498E-BA77-D379EAA2690D}" presName="horz2" presStyleCnt="0"/>
      <dgm:spPr/>
    </dgm:pt>
    <dgm:pt modelId="{F149D7DF-97F0-45DB-8792-54BE4EC70A92}" type="pres">
      <dgm:prSet presAssocID="{72274AC9-D2CC-498E-BA77-D379EAA2690D}" presName="horzSpace2" presStyleCnt="0"/>
      <dgm:spPr/>
    </dgm:pt>
    <dgm:pt modelId="{57313D2A-3B09-4DA0-87E7-9237E4714225}" type="pres">
      <dgm:prSet presAssocID="{72274AC9-D2CC-498E-BA77-D379EAA2690D}" presName="tx2" presStyleLbl="revTx" presStyleIdx="4" presStyleCnt="6"/>
      <dgm:spPr/>
    </dgm:pt>
    <dgm:pt modelId="{80E283C8-EA3C-434C-95EA-1F61D6968F2A}" type="pres">
      <dgm:prSet presAssocID="{72274AC9-D2CC-498E-BA77-D379EAA2690D}" presName="vert2" presStyleCnt="0"/>
      <dgm:spPr/>
    </dgm:pt>
    <dgm:pt modelId="{622C21A1-3DAC-421D-92E9-1DFA6D7C4843}" type="pres">
      <dgm:prSet presAssocID="{72274AC9-D2CC-498E-BA77-D379EAA2690D}" presName="thinLine2b" presStyleLbl="callout" presStyleIdx="3" presStyleCnt="5"/>
      <dgm:spPr/>
    </dgm:pt>
    <dgm:pt modelId="{A1303673-A46B-4894-8776-6BA639B40C64}" type="pres">
      <dgm:prSet presAssocID="{72274AC9-D2CC-498E-BA77-D379EAA2690D}" presName="vertSpace2b" presStyleCnt="0"/>
      <dgm:spPr/>
    </dgm:pt>
    <dgm:pt modelId="{5F27B58E-9CBF-4A63-8E41-F96DA982D74B}" type="pres">
      <dgm:prSet presAssocID="{95F2094D-640B-4FE2-A70D-BFC252D1B7E5}" presName="horz2" presStyleCnt="0"/>
      <dgm:spPr/>
    </dgm:pt>
    <dgm:pt modelId="{9DFA0C52-5066-4B09-85C5-7AB019F34583}" type="pres">
      <dgm:prSet presAssocID="{95F2094D-640B-4FE2-A70D-BFC252D1B7E5}" presName="horzSpace2" presStyleCnt="0"/>
      <dgm:spPr/>
    </dgm:pt>
    <dgm:pt modelId="{7115380E-5543-4942-B19A-9CEC01766172}" type="pres">
      <dgm:prSet presAssocID="{95F2094D-640B-4FE2-A70D-BFC252D1B7E5}" presName="tx2" presStyleLbl="revTx" presStyleIdx="5" presStyleCnt="6"/>
      <dgm:spPr/>
    </dgm:pt>
    <dgm:pt modelId="{8E811712-67A1-44FA-B39F-A98E45DDC6D8}" type="pres">
      <dgm:prSet presAssocID="{95F2094D-640B-4FE2-A70D-BFC252D1B7E5}" presName="vert2" presStyleCnt="0"/>
      <dgm:spPr/>
    </dgm:pt>
    <dgm:pt modelId="{22B181DF-BB2F-4056-85A2-D9F8DCB058C8}" type="pres">
      <dgm:prSet presAssocID="{95F2094D-640B-4FE2-A70D-BFC252D1B7E5}" presName="thinLine2b" presStyleLbl="callout" presStyleIdx="4" presStyleCnt="5"/>
      <dgm:spPr/>
    </dgm:pt>
    <dgm:pt modelId="{F54A27DC-5111-4F0F-B66E-CAEFA27B1F68}" type="pres">
      <dgm:prSet presAssocID="{95F2094D-640B-4FE2-A70D-BFC252D1B7E5}" presName="vertSpace2b" presStyleCnt="0"/>
      <dgm:spPr/>
    </dgm:pt>
  </dgm:ptLst>
  <dgm:cxnLst>
    <dgm:cxn modelId="{E85EC313-2534-498B-AFC8-40338A447DE1}" srcId="{DA9D30B1-552A-4194-AF65-293F8A7BCA4D}" destId="{72274AC9-D2CC-498E-BA77-D379EAA2690D}" srcOrd="3" destOrd="0" parTransId="{65EACD67-6F96-4DD9-B018-B53B755B8EEF}" sibTransId="{6292A1EC-E078-4B4D-85DE-A0EA45EE17B2}"/>
    <dgm:cxn modelId="{5B89492A-1E0B-4B72-944C-E7C6CFA5BFEC}" srcId="{DA9D30B1-552A-4194-AF65-293F8A7BCA4D}" destId="{F20D9BE1-9F78-40C8-B375-B6DB52E8E4E4}" srcOrd="2" destOrd="0" parTransId="{92381ECD-80EA-482B-A606-7845341389EA}" sibTransId="{E9EAAA45-DD90-4913-848F-D84A344CCB50}"/>
    <dgm:cxn modelId="{D1F15330-1968-48E8-951B-6F9C9501C278}" type="presOf" srcId="{BE310F3B-9EC5-4B97-AA57-288A878C02DD}" destId="{3BEE0DF5-625B-41A9-BA90-F8EEF1F3F306}" srcOrd="0" destOrd="0" presId="urn:microsoft.com/office/officeart/2008/layout/LinedList"/>
    <dgm:cxn modelId="{C416514C-2E6A-4A11-BDEE-C41395CA4441}" type="presOf" srcId="{95F2094D-640B-4FE2-A70D-BFC252D1B7E5}" destId="{7115380E-5543-4942-B19A-9CEC01766172}" srcOrd="0" destOrd="0" presId="urn:microsoft.com/office/officeart/2008/layout/LinedList"/>
    <dgm:cxn modelId="{E11FB16A-7B56-4B5F-9825-E8358A7D0E06}" srcId="{BE310F3B-9EC5-4B97-AA57-288A878C02DD}" destId="{DA9D30B1-552A-4194-AF65-293F8A7BCA4D}" srcOrd="0" destOrd="0" parTransId="{F2E30B6D-89B7-41DC-A748-F3CA3F429F75}" sibTransId="{EAD7479F-8D72-42B1-9231-91208335DD82}"/>
    <dgm:cxn modelId="{EEC9196C-0E68-4227-8BC8-EA8E38D55CE9}" type="presOf" srcId="{F20D9BE1-9F78-40C8-B375-B6DB52E8E4E4}" destId="{E25249D5-BD4D-43DE-82D1-312D1F027962}" srcOrd="0" destOrd="0" presId="urn:microsoft.com/office/officeart/2008/layout/LinedList"/>
    <dgm:cxn modelId="{FEBB6D7A-CEAC-4EF5-BDEA-928EA70368D6}" srcId="{DA9D30B1-552A-4194-AF65-293F8A7BCA4D}" destId="{95F2094D-640B-4FE2-A70D-BFC252D1B7E5}" srcOrd="4" destOrd="0" parTransId="{96A6B991-E700-41EE-A887-EC3C74C5C3BA}" sibTransId="{E8B0AA32-D637-4D5A-B70E-41744B04BBAD}"/>
    <dgm:cxn modelId="{E398A088-FC33-464F-B71D-3E1291D18EE7}" type="presOf" srcId="{72274AC9-D2CC-498E-BA77-D379EAA2690D}" destId="{57313D2A-3B09-4DA0-87E7-9237E4714225}" srcOrd="0" destOrd="0" presId="urn:microsoft.com/office/officeart/2008/layout/LinedList"/>
    <dgm:cxn modelId="{C39B2F89-6C25-432E-B03C-BE6E92F7A583}" type="presOf" srcId="{255E519C-B0D4-4D96-8B34-43BE68D38911}" destId="{F6491CEC-0EE7-46DE-ABF7-D5F40CAF0735}" srcOrd="0" destOrd="0" presId="urn:microsoft.com/office/officeart/2008/layout/LinedList"/>
    <dgm:cxn modelId="{548AABAD-037F-4ED5-9E68-DEE930AB7A14}" type="presOf" srcId="{F3230E9B-70B7-432F-8ACC-A87F02ED6187}" destId="{5F3CFC21-287A-44C1-BEBB-2958762CAFEA}" srcOrd="0" destOrd="0" presId="urn:microsoft.com/office/officeart/2008/layout/LinedList"/>
    <dgm:cxn modelId="{5397C4C8-D90A-42D8-94A3-BE7BACB1FC06}" srcId="{DA9D30B1-552A-4194-AF65-293F8A7BCA4D}" destId="{F3230E9B-70B7-432F-8ACC-A87F02ED6187}" srcOrd="1" destOrd="0" parTransId="{CA623E30-2970-4FE7-8B88-CCD3EE310FB0}" sibTransId="{7B91928C-4D33-4F8A-B962-0BAB4094B950}"/>
    <dgm:cxn modelId="{1A582DDA-AD98-406C-B169-3560FD60347A}" srcId="{DA9D30B1-552A-4194-AF65-293F8A7BCA4D}" destId="{255E519C-B0D4-4D96-8B34-43BE68D38911}" srcOrd="0" destOrd="0" parTransId="{9411653B-ED43-4B32-BB04-9DC41445F4BD}" sibTransId="{AFE07682-3922-4BEE-9F92-B887CC478098}"/>
    <dgm:cxn modelId="{B90726FA-9464-45C4-BFDF-3D7BE1556B02}" type="presOf" srcId="{DA9D30B1-552A-4194-AF65-293F8A7BCA4D}" destId="{A07D717B-0052-4CF1-8AB1-4F9DBDF0C1B1}" srcOrd="0" destOrd="0" presId="urn:microsoft.com/office/officeart/2008/layout/LinedList"/>
    <dgm:cxn modelId="{ABEDD6C1-4E93-41BD-8359-F9C538E85883}" type="presParOf" srcId="{3BEE0DF5-625B-41A9-BA90-F8EEF1F3F306}" destId="{2AAB6A40-E845-4BB6-872A-7EA86E34A87C}" srcOrd="0" destOrd="0" presId="urn:microsoft.com/office/officeart/2008/layout/LinedList"/>
    <dgm:cxn modelId="{DA9AC041-D211-496A-BCE5-04CADC4739FB}" type="presParOf" srcId="{3BEE0DF5-625B-41A9-BA90-F8EEF1F3F306}" destId="{072399DE-CF43-44D7-8BA8-A930D00BB779}" srcOrd="1" destOrd="0" presId="urn:microsoft.com/office/officeart/2008/layout/LinedList"/>
    <dgm:cxn modelId="{EC457301-D4FF-49CE-8424-4DC09BDD5058}" type="presParOf" srcId="{072399DE-CF43-44D7-8BA8-A930D00BB779}" destId="{A07D717B-0052-4CF1-8AB1-4F9DBDF0C1B1}" srcOrd="0" destOrd="0" presId="urn:microsoft.com/office/officeart/2008/layout/LinedList"/>
    <dgm:cxn modelId="{5E15FD71-EFDE-4C38-8274-97CDA38066F6}" type="presParOf" srcId="{072399DE-CF43-44D7-8BA8-A930D00BB779}" destId="{389B6A9F-2621-4BBB-A33E-64DC90F01331}" srcOrd="1" destOrd="0" presId="urn:microsoft.com/office/officeart/2008/layout/LinedList"/>
    <dgm:cxn modelId="{D5BFF0F6-63CE-40B6-9AFF-1A96229B6450}" type="presParOf" srcId="{389B6A9F-2621-4BBB-A33E-64DC90F01331}" destId="{1F525170-FC98-43A0-AD32-B169A7164345}" srcOrd="0" destOrd="0" presId="urn:microsoft.com/office/officeart/2008/layout/LinedList"/>
    <dgm:cxn modelId="{0B725371-A905-4FFF-8CAD-4ACFFE7F3595}" type="presParOf" srcId="{389B6A9F-2621-4BBB-A33E-64DC90F01331}" destId="{1EB8263E-E39C-42F8-84D8-22A1AEDC9259}" srcOrd="1" destOrd="0" presId="urn:microsoft.com/office/officeart/2008/layout/LinedList"/>
    <dgm:cxn modelId="{32C72619-3C6F-4E8C-8438-4CA272E675E7}" type="presParOf" srcId="{1EB8263E-E39C-42F8-84D8-22A1AEDC9259}" destId="{53E29EF9-1838-409B-8D11-15115F42B7D5}" srcOrd="0" destOrd="0" presId="urn:microsoft.com/office/officeart/2008/layout/LinedList"/>
    <dgm:cxn modelId="{6316A539-4D1B-4D44-AC74-F083645ED285}" type="presParOf" srcId="{1EB8263E-E39C-42F8-84D8-22A1AEDC9259}" destId="{F6491CEC-0EE7-46DE-ABF7-D5F40CAF0735}" srcOrd="1" destOrd="0" presId="urn:microsoft.com/office/officeart/2008/layout/LinedList"/>
    <dgm:cxn modelId="{96509D1D-2827-46B8-A07E-88C171EDCAAB}" type="presParOf" srcId="{1EB8263E-E39C-42F8-84D8-22A1AEDC9259}" destId="{EF1D0D81-822B-43A9-ABB6-4ECFA1C1B6B1}" srcOrd="2" destOrd="0" presId="urn:microsoft.com/office/officeart/2008/layout/LinedList"/>
    <dgm:cxn modelId="{A02E0ACE-891D-4F45-8C90-ED177CBA0647}" type="presParOf" srcId="{389B6A9F-2621-4BBB-A33E-64DC90F01331}" destId="{BDF8C31A-561D-4F5D-9D5E-A5E569C1069A}" srcOrd="2" destOrd="0" presId="urn:microsoft.com/office/officeart/2008/layout/LinedList"/>
    <dgm:cxn modelId="{6A073B78-9192-4DA4-B0F5-46B5F6EDC9EF}" type="presParOf" srcId="{389B6A9F-2621-4BBB-A33E-64DC90F01331}" destId="{F9708E5A-C265-404B-8406-09B9C8A0DDB5}" srcOrd="3" destOrd="0" presId="urn:microsoft.com/office/officeart/2008/layout/LinedList"/>
    <dgm:cxn modelId="{8AC8AB1A-BCE4-47F8-BEA8-932862E3AAA8}" type="presParOf" srcId="{389B6A9F-2621-4BBB-A33E-64DC90F01331}" destId="{3F7AF45E-6CEE-40BD-B56C-743AD8A122B7}" srcOrd="4" destOrd="0" presId="urn:microsoft.com/office/officeart/2008/layout/LinedList"/>
    <dgm:cxn modelId="{BC3391EB-4208-4D0B-81E4-047F7385C3C0}" type="presParOf" srcId="{3F7AF45E-6CEE-40BD-B56C-743AD8A122B7}" destId="{FAD905F7-AD7C-4DE7-A5DF-A1882193991F}" srcOrd="0" destOrd="0" presId="urn:microsoft.com/office/officeart/2008/layout/LinedList"/>
    <dgm:cxn modelId="{2543768A-DB66-41D0-BC3C-16792B82D762}" type="presParOf" srcId="{3F7AF45E-6CEE-40BD-B56C-743AD8A122B7}" destId="{5F3CFC21-287A-44C1-BEBB-2958762CAFEA}" srcOrd="1" destOrd="0" presId="urn:microsoft.com/office/officeart/2008/layout/LinedList"/>
    <dgm:cxn modelId="{A347A1A4-4E25-4432-B61F-FD1967503E7F}" type="presParOf" srcId="{3F7AF45E-6CEE-40BD-B56C-743AD8A122B7}" destId="{D90ED1F3-6B24-4335-8693-1D7DC698C673}" srcOrd="2" destOrd="0" presId="urn:microsoft.com/office/officeart/2008/layout/LinedList"/>
    <dgm:cxn modelId="{51765B56-8985-4AF7-86B5-4F310D8B9B92}" type="presParOf" srcId="{389B6A9F-2621-4BBB-A33E-64DC90F01331}" destId="{0C09ADC6-3D72-4DA8-8D56-0013154DCB58}" srcOrd="5" destOrd="0" presId="urn:microsoft.com/office/officeart/2008/layout/LinedList"/>
    <dgm:cxn modelId="{0B6CDE2D-713B-4C66-816E-4B6445CC54C8}" type="presParOf" srcId="{389B6A9F-2621-4BBB-A33E-64DC90F01331}" destId="{BABA2114-7734-43A8-A80D-35A26AFF18B7}" srcOrd="6" destOrd="0" presId="urn:microsoft.com/office/officeart/2008/layout/LinedList"/>
    <dgm:cxn modelId="{ECE1DB86-7326-4FCF-B6AF-826873754FCA}" type="presParOf" srcId="{389B6A9F-2621-4BBB-A33E-64DC90F01331}" destId="{E5507513-2A19-4D54-B2AF-43575C9E48C5}" srcOrd="7" destOrd="0" presId="urn:microsoft.com/office/officeart/2008/layout/LinedList"/>
    <dgm:cxn modelId="{2B2A0ACC-AC66-488F-AD21-AB3360542FBF}" type="presParOf" srcId="{E5507513-2A19-4D54-B2AF-43575C9E48C5}" destId="{1BB43F8B-0FFF-46B2-A3C5-EA48C4A0CDFE}" srcOrd="0" destOrd="0" presId="urn:microsoft.com/office/officeart/2008/layout/LinedList"/>
    <dgm:cxn modelId="{AA9360FE-20A5-4C56-BE77-2FAE3E10A920}" type="presParOf" srcId="{E5507513-2A19-4D54-B2AF-43575C9E48C5}" destId="{E25249D5-BD4D-43DE-82D1-312D1F027962}" srcOrd="1" destOrd="0" presId="urn:microsoft.com/office/officeart/2008/layout/LinedList"/>
    <dgm:cxn modelId="{B9580CCB-023A-482D-A34A-08F1BAB7B33F}" type="presParOf" srcId="{E5507513-2A19-4D54-B2AF-43575C9E48C5}" destId="{7E4A7185-109E-441C-B4E0-8018D96F1EB4}" srcOrd="2" destOrd="0" presId="urn:microsoft.com/office/officeart/2008/layout/LinedList"/>
    <dgm:cxn modelId="{68C70983-9648-48D1-9C5C-730E42EA6ADF}" type="presParOf" srcId="{389B6A9F-2621-4BBB-A33E-64DC90F01331}" destId="{0FA493D7-58A1-49DA-82EA-EC9670110A27}" srcOrd="8" destOrd="0" presId="urn:microsoft.com/office/officeart/2008/layout/LinedList"/>
    <dgm:cxn modelId="{44F1C94F-87A9-4D51-A233-08772ECCA500}" type="presParOf" srcId="{389B6A9F-2621-4BBB-A33E-64DC90F01331}" destId="{72000F2B-C79B-4D5F-B42F-6ECA076D8AFA}" srcOrd="9" destOrd="0" presId="urn:microsoft.com/office/officeart/2008/layout/LinedList"/>
    <dgm:cxn modelId="{A3E11114-078A-48F3-8B4B-F5311E16666A}" type="presParOf" srcId="{389B6A9F-2621-4BBB-A33E-64DC90F01331}" destId="{D6BB6057-A139-46D3-855B-1298BAE9894F}" srcOrd="10" destOrd="0" presId="urn:microsoft.com/office/officeart/2008/layout/LinedList"/>
    <dgm:cxn modelId="{E35379B5-95E2-426E-953C-4FDC128E6FE5}" type="presParOf" srcId="{D6BB6057-A139-46D3-855B-1298BAE9894F}" destId="{F149D7DF-97F0-45DB-8792-54BE4EC70A92}" srcOrd="0" destOrd="0" presId="urn:microsoft.com/office/officeart/2008/layout/LinedList"/>
    <dgm:cxn modelId="{BC914951-5055-4749-AA4F-F7523BAEDF9E}" type="presParOf" srcId="{D6BB6057-A139-46D3-855B-1298BAE9894F}" destId="{57313D2A-3B09-4DA0-87E7-9237E4714225}" srcOrd="1" destOrd="0" presId="urn:microsoft.com/office/officeart/2008/layout/LinedList"/>
    <dgm:cxn modelId="{B2E0ED25-57B8-45EB-BA0E-4326BF528954}" type="presParOf" srcId="{D6BB6057-A139-46D3-855B-1298BAE9894F}" destId="{80E283C8-EA3C-434C-95EA-1F61D6968F2A}" srcOrd="2" destOrd="0" presId="urn:microsoft.com/office/officeart/2008/layout/LinedList"/>
    <dgm:cxn modelId="{7FAE5B18-0BA6-4C4F-B3A9-C8EC4206146B}" type="presParOf" srcId="{389B6A9F-2621-4BBB-A33E-64DC90F01331}" destId="{622C21A1-3DAC-421D-92E9-1DFA6D7C4843}" srcOrd="11" destOrd="0" presId="urn:microsoft.com/office/officeart/2008/layout/LinedList"/>
    <dgm:cxn modelId="{F5DB4113-1EF0-43BF-9BAB-60FD9559A015}" type="presParOf" srcId="{389B6A9F-2621-4BBB-A33E-64DC90F01331}" destId="{A1303673-A46B-4894-8776-6BA639B40C64}" srcOrd="12" destOrd="0" presId="urn:microsoft.com/office/officeart/2008/layout/LinedList"/>
    <dgm:cxn modelId="{8B566799-73A5-4525-9D6C-ECA21A222B00}" type="presParOf" srcId="{389B6A9F-2621-4BBB-A33E-64DC90F01331}" destId="{5F27B58E-9CBF-4A63-8E41-F96DA982D74B}" srcOrd="13" destOrd="0" presId="urn:microsoft.com/office/officeart/2008/layout/LinedList"/>
    <dgm:cxn modelId="{D54AA471-1188-4624-9D62-27095E104F74}" type="presParOf" srcId="{5F27B58E-9CBF-4A63-8E41-F96DA982D74B}" destId="{9DFA0C52-5066-4B09-85C5-7AB019F34583}" srcOrd="0" destOrd="0" presId="urn:microsoft.com/office/officeart/2008/layout/LinedList"/>
    <dgm:cxn modelId="{FBADA625-66AA-4576-92BF-D372432AE6F3}" type="presParOf" srcId="{5F27B58E-9CBF-4A63-8E41-F96DA982D74B}" destId="{7115380E-5543-4942-B19A-9CEC01766172}" srcOrd="1" destOrd="0" presId="urn:microsoft.com/office/officeart/2008/layout/LinedList"/>
    <dgm:cxn modelId="{46EB9E2A-013F-4DC6-A6E6-234D6F776A3C}" type="presParOf" srcId="{5F27B58E-9CBF-4A63-8E41-F96DA982D74B}" destId="{8E811712-67A1-44FA-B39F-A98E45DDC6D8}" srcOrd="2" destOrd="0" presId="urn:microsoft.com/office/officeart/2008/layout/LinedList"/>
    <dgm:cxn modelId="{84F61ED9-7983-4557-9FB4-EB6297F12196}" type="presParOf" srcId="{389B6A9F-2621-4BBB-A33E-64DC90F01331}" destId="{22B181DF-BB2F-4056-85A2-D9F8DCB058C8}" srcOrd="14" destOrd="0" presId="urn:microsoft.com/office/officeart/2008/layout/LinedList"/>
    <dgm:cxn modelId="{D7B7EA01-57C3-4E71-9193-E1040D4C87FC}" type="presParOf" srcId="{389B6A9F-2621-4BBB-A33E-64DC90F01331}" destId="{F54A27DC-5111-4F0F-B66E-CAEFA27B1F68}" srcOrd="15"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8FBB58-AA31-4267-BD72-D5DC6B0F7F72}">
      <dsp:nvSpPr>
        <dsp:cNvPr id="0" name=""/>
        <dsp:cNvSpPr/>
      </dsp:nvSpPr>
      <dsp:spPr>
        <a:xfrm>
          <a:off x="0" y="259382"/>
          <a:ext cx="9166879" cy="1719900"/>
        </a:xfrm>
        <a:prstGeom prst="rect">
          <a:avLst/>
        </a:prstGeom>
        <a:solidFill>
          <a:schemeClr val="lt1">
            <a:alpha val="90000"/>
            <a:hueOff val="0"/>
            <a:satOff val="0"/>
            <a:lumOff val="0"/>
            <a:alphaOff val="0"/>
          </a:schemeClr>
        </a:solidFill>
        <a:ln w="12700" cap="flat" cmpd="sng" algn="ctr">
          <a:solidFill>
            <a:srgbClr val="59CAE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452" tIns="291592" rIns="711452"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Airway irritation (coughing, wheezing), inflammation</a:t>
          </a:r>
        </a:p>
        <a:p>
          <a:pPr marL="228600" lvl="1" indent="-228600" algn="l" defTabSz="889000">
            <a:lnSpc>
              <a:spcPct val="90000"/>
            </a:lnSpc>
            <a:spcBef>
              <a:spcPct val="0"/>
            </a:spcBef>
            <a:spcAft>
              <a:spcPct val="15000"/>
            </a:spcAft>
            <a:buChar char="•"/>
          </a:pPr>
          <a:r>
            <a:rPr lang="en-US" sz="2000" kern="1200" dirty="0"/>
            <a:t>Asthma, COPD, lung cancer</a:t>
          </a:r>
        </a:p>
        <a:p>
          <a:pPr marL="228600" lvl="1" indent="-228600" algn="l" defTabSz="889000">
            <a:lnSpc>
              <a:spcPct val="90000"/>
            </a:lnSpc>
            <a:spcBef>
              <a:spcPct val="0"/>
            </a:spcBef>
            <a:spcAft>
              <a:spcPct val="15000"/>
            </a:spcAft>
            <a:buChar char="•"/>
          </a:pPr>
          <a:r>
            <a:rPr lang="en-US" sz="2000" kern="1200" dirty="0"/>
            <a:t>Acute lower respiratory infection and pneumonia</a:t>
          </a:r>
        </a:p>
        <a:p>
          <a:pPr marL="228600" lvl="1" indent="-228600" algn="l" defTabSz="889000">
            <a:lnSpc>
              <a:spcPct val="90000"/>
            </a:lnSpc>
            <a:spcBef>
              <a:spcPct val="0"/>
            </a:spcBef>
            <a:spcAft>
              <a:spcPct val="15000"/>
            </a:spcAft>
            <a:buChar char="•"/>
          </a:pPr>
          <a:r>
            <a:rPr lang="en-US" sz="2000" kern="1200" dirty="0"/>
            <a:t>Decreased lung function and lung growth </a:t>
          </a:r>
        </a:p>
      </dsp:txBody>
      <dsp:txXfrm>
        <a:off x="0" y="259382"/>
        <a:ext cx="9166879" cy="1719900"/>
      </dsp:txXfrm>
    </dsp:sp>
    <dsp:sp modelId="{53BE5DC9-AC87-47A9-8A9A-35B881813485}">
      <dsp:nvSpPr>
        <dsp:cNvPr id="0" name=""/>
        <dsp:cNvSpPr/>
      </dsp:nvSpPr>
      <dsp:spPr>
        <a:xfrm>
          <a:off x="458343" y="52742"/>
          <a:ext cx="6416815" cy="413280"/>
        </a:xfrm>
        <a:prstGeom prst="roundRect">
          <a:avLst/>
        </a:prstGeom>
        <a:solidFill>
          <a:srgbClr val="59CAE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540" tIns="0" rIns="242540"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Respiratory system</a:t>
          </a:r>
        </a:p>
      </dsp:txBody>
      <dsp:txXfrm>
        <a:off x="478518" y="72917"/>
        <a:ext cx="6376465" cy="372930"/>
      </dsp:txXfrm>
    </dsp:sp>
    <dsp:sp modelId="{3D628A3B-9AD3-46C1-B896-F903CD913838}">
      <dsp:nvSpPr>
        <dsp:cNvPr id="0" name=""/>
        <dsp:cNvSpPr/>
      </dsp:nvSpPr>
      <dsp:spPr>
        <a:xfrm>
          <a:off x="0" y="2261522"/>
          <a:ext cx="9166879" cy="1058400"/>
        </a:xfrm>
        <a:prstGeom prst="rect">
          <a:avLst/>
        </a:prstGeom>
        <a:noFill/>
        <a:ln w="12700" cap="flat" cmpd="sng" algn="ctr">
          <a:solidFill>
            <a:srgbClr val="59CAE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452" tIns="291592" rIns="711452"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Exacerbation of heart disease</a:t>
          </a:r>
        </a:p>
        <a:p>
          <a:pPr marL="228600" lvl="1" indent="-228600" algn="l" defTabSz="889000">
            <a:lnSpc>
              <a:spcPct val="90000"/>
            </a:lnSpc>
            <a:spcBef>
              <a:spcPct val="0"/>
            </a:spcBef>
            <a:spcAft>
              <a:spcPct val="15000"/>
            </a:spcAft>
            <a:buChar char="•"/>
          </a:pPr>
          <a:r>
            <a:rPr lang="en-US" sz="2000" kern="1200" dirty="0"/>
            <a:t>Heart attacks, strokes</a:t>
          </a:r>
        </a:p>
      </dsp:txBody>
      <dsp:txXfrm>
        <a:off x="0" y="2261522"/>
        <a:ext cx="9166879" cy="1058400"/>
      </dsp:txXfrm>
    </dsp:sp>
    <dsp:sp modelId="{8288C09B-00D5-4556-A976-5BD71C3C8809}">
      <dsp:nvSpPr>
        <dsp:cNvPr id="0" name=""/>
        <dsp:cNvSpPr/>
      </dsp:nvSpPr>
      <dsp:spPr>
        <a:xfrm>
          <a:off x="458343" y="2054882"/>
          <a:ext cx="6416815" cy="413280"/>
        </a:xfrm>
        <a:prstGeom prst="roundRect">
          <a:avLst/>
        </a:prstGeom>
        <a:solidFill>
          <a:srgbClr val="59CAE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540" tIns="0" rIns="242540"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Cardiovascular system</a:t>
          </a:r>
        </a:p>
      </dsp:txBody>
      <dsp:txXfrm>
        <a:off x="478518" y="2075057"/>
        <a:ext cx="6376465" cy="372930"/>
      </dsp:txXfrm>
    </dsp:sp>
    <dsp:sp modelId="{FD820699-0522-4253-8B41-381B7A2CFF51}">
      <dsp:nvSpPr>
        <dsp:cNvPr id="0" name=""/>
        <dsp:cNvSpPr/>
      </dsp:nvSpPr>
      <dsp:spPr>
        <a:xfrm>
          <a:off x="0" y="3602162"/>
          <a:ext cx="9166879" cy="1719900"/>
        </a:xfrm>
        <a:prstGeom prst="rect">
          <a:avLst/>
        </a:prstGeom>
        <a:solidFill>
          <a:schemeClr val="lt1">
            <a:alpha val="90000"/>
            <a:hueOff val="0"/>
            <a:satOff val="0"/>
            <a:lumOff val="0"/>
            <a:alphaOff val="0"/>
          </a:schemeClr>
        </a:solidFill>
        <a:ln w="12700" cap="flat" cmpd="sng" algn="ctr">
          <a:solidFill>
            <a:srgbClr val="59CAE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452" tIns="291592" rIns="711452"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Cataracts</a:t>
          </a:r>
        </a:p>
        <a:p>
          <a:pPr marL="228600" lvl="1" indent="-228600" algn="l" defTabSz="889000">
            <a:lnSpc>
              <a:spcPct val="90000"/>
            </a:lnSpc>
            <a:spcBef>
              <a:spcPct val="0"/>
            </a:spcBef>
            <a:spcAft>
              <a:spcPct val="15000"/>
            </a:spcAft>
            <a:buChar char="•"/>
          </a:pPr>
          <a:r>
            <a:rPr lang="en-US" sz="2000" kern="1200" dirty="0"/>
            <a:t>Low birth weight</a:t>
          </a:r>
        </a:p>
        <a:p>
          <a:pPr marL="228600" lvl="1" indent="-228600" algn="l" defTabSz="889000">
            <a:lnSpc>
              <a:spcPct val="90000"/>
            </a:lnSpc>
            <a:spcBef>
              <a:spcPct val="0"/>
            </a:spcBef>
            <a:spcAft>
              <a:spcPct val="15000"/>
            </a:spcAft>
            <a:buChar char="•"/>
          </a:pPr>
          <a:r>
            <a:rPr lang="en-US" sz="2000" kern="1200" dirty="0"/>
            <a:t>Nasopharyngeal and laryngeal  cancer</a:t>
          </a:r>
        </a:p>
        <a:p>
          <a:pPr marL="228600" lvl="1" indent="-228600" algn="l" defTabSz="889000">
            <a:lnSpc>
              <a:spcPct val="90000"/>
            </a:lnSpc>
            <a:spcBef>
              <a:spcPct val="0"/>
            </a:spcBef>
            <a:spcAft>
              <a:spcPct val="15000"/>
            </a:spcAft>
            <a:buChar char="•"/>
          </a:pPr>
          <a:r>
            <a:rPr lang="en-US" sz="2000" kern="1200" dirty="0"/>
            <a:t>Decreased cognitive ability</a:t>
          </a:r>
        </a:p>
      </dsp:txBody>
      <dsp:txXfrm>
        <a:off x="0" y="3602162"/>
        <a:ext cx="9166879" cy="1719900"/>
      </dsp:txXfrm>
    </dsp:sp>
    <dsp:sp modelId="{D6810FFA-B74F-4446-9C25-3D4F030037E0}">
      <dsp:nvSpPr>
        <dsp:cNvPr id="0" name=""/>
        <dsp:cNvSpPr/>
      </dsp:nvSpPr>
      <dsp:spPr>
        <a:xfrm>
          <a:off x="458343" y="3395522"/>
          <a:ext cx="6416815" cy="413280"/>
        </a:xfrm>
        <a:prstGeom prst="roundRect">
          <a:avLst/>
        </a:prstGeom>
        <a:solidFill>
          <a:srgbClr val="59CAE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540" tIns="0" rIns="242540" bIns="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tx1"/>
              </a:solidFill>
            </a:rPr>
            <a:t>Other</a:t>
          </a:r>
          <a:endParaRPr lang="en-US" sz="2000" b="1" kern="1200" dirty="0">
            <a:solidFill>
              <a:schemeClr val="tx1"/>
            </a:solidFill>
          </a:endParaRPr>
        </a:p>
      </dsp:txBody>
      <dsp:txXfrm>
        <a:off x="478518" y="3415697"/>
        <a:ext cx="6376465" cy="3729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372976-6C7D-4C5A-8C78-9E7B975AD8D4}">
      <dsp:nvSpPr>
        <dsp:cNvPr id="0" name=""/>
        <dsp:cNvSpPr/>
      </dsp:nvSpPr>
      <dsp:spPr>
        <a:xfrm>
          <a:off x="11963" y="395"/>
          <a:ext cx="2696717" cy="809015"/>
        </a:xfrm>
        <a:prstGeom prst="rect">
          <a:avLst/>
        </a:prstGeom>
        <a:solidFill>
          <a:srgbClr val="59CAED"/>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13101" tIns="213101" rIns="213101" bIns="213101"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Arial" panose="020B0604020202020204" pitchFamily="34" charset="0"/>
              <a:cs typeface="Arial" panose="020B0604020202020204" pitchFamily="34" charset="0"/>
            </a:rPr>
            <a:t>Transportation</a:t>
          </a:r>
        </a:p>
      </dsp:txBody>
      <dsp:txXfrm>
        <a:off x="11963" y="395"/>
        <a:ext cx="2696717" cy="809015"/>
      </dsp:txXfrm>
    </dsp:sp>
    <dsp:sp modelId="{EC7E246F-DDD7-4BC5-B556-0E35C56C475D}">
      <dsp:nvSpPr>
        <dsp:cNvPr id="0" name=""/>
        <dsp:cNvSpPr/>
      </dsp:nvSpPr>
      <dsp:spPr>
        <a:xfrm>
          <a:off x="11963" y="809410"/>
          <a:ext cx="2696717" cy="3541718"/>
        </a:xfrm>
        <a:prstGeom prst="rect">
          <a:avLst/>
        </a:prstGeom>
        <a:solidFill>
          <a:srgbClr val="C3ECF9"/>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376" tIns="266376" rIns="266376" bIns="266376"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kern="1200" dirty="0">
              <a:latin typeface="Arial" panose="020B0604020202020204" pitchFamily="34" charset="0"/>
              <a:cs typeface="Arial" panose="020B0604020202020204" pitchFamily="34" charset="0"/>
            </a:rPr>
            <a:t>Public and active transport</a:t>
          </a:r>
        </a:p>
        <a:p>
          <a:pPr marL="0" lvl="0" indent="0" algn="l" defTabSz="889000">
            <a:lnSpc>
              <a:spcPct val="90000"/>
            </a:lnSpc>
            <a:spcBef>
              <a:spcPct val="0"/>
            </a:spcBef>
            <a:spcAft>
              <a:spcPct val="35000"/>
            </a:spcAft>
            <a:buNone/>
          </a:pPr>
          <a:endParaRPr lang="en-US" sz="2000" kern="1200" dirty="0">
            <a:latin typeface="Arial" panose="020B0604020202020204" pitchFamily="34" charset="0"/>
            <a:cs typeface="Arial" panose="020B0604020202020204" pitchFamily="34" charset="0"/>
          </a:endParaRPr>
        </a:p>
        <a:p>
          <a:pPr marL="0" lvl="0" indent="0" algn="l"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Emission standards on vehicles and cleaner engine technologies</a:t>
          </a:r>
        </a:p>
        <a:p>
          <a:pPr marL="0" lvl="0" indent="0" algn="l" defTabSz="889000">
            <a:lnSpc>
              <a:spcPct val="90000"/>
            </a:lnSpc>
            <a:spcBef>
              <a:spcPct val="0"/>
            </a:spcBef>
            <a:spcAft>
              <a:spcPct val="35000"/>
            </a:spcAft>
            <a:buNone/>
          </a:pPr>
          <a:endParaRPr lang="en-US" sz="2000" kern="1200" dirty="0">
            <a:latin typeface="Arial" panose="020B0604020202020204" pitchFamily="34" charset="0"/>
            <a:cs typeface="Arial" panose="020B0604020202020204" pitchFamily="34" charset="0"/>
          </a:endParaRPr>
        </a:p>
        <a:p>
          <a:pPr marL="0" lvl="0" indent="0" algn="l"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Cleaner fuels</a:t>
          </a:r>
        </a:p>
      </dsp:txBody>
      <dsp:txXfrm>
        <a:off x="11963" y="809410"/>
        <a:ext cx="2696717" cy="3541718"/>
      </dsp:txXfrm>
    </dsp:sp>
    <dsp:sp modelId="{4F6EE4EF-E592-43AB-AD8B-87E83EDC5079}">
      <dsp:nvSpPr>
        <dsp:cNvPr id="0" name=""/>
        <dsp:cNvSpPr/>
      </dsp:nvSpPr>
      <dsp:spPr>
        <a:xfrm>
          <a:off x="2816470" y="395"/>
          <a:ext cx="2696717" cy="809015"/>
        </a:xfrm>
        <a:prstGeom prst="rect">
          <a:avLst/>
        </a:prstGeom>
        <a:solidFill>
          <a:srgbClr val="59CAED"/>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13101" tIns="213101" rIns="213101" bIns="213101"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Arial" panose="020B0604020202020204" pitchFamily="34" charset="0"/>
              <a:cs typeface="Arial" panose="020B0604020202020204" pitchFamily="34" charset="0"/>
            </a:rPr>
            <a:t>Waste management</a:t>
          </a:r>
        </a:p>
      </dsp:txBody>
      <dsp:txXfrm>
        <a:off x="2816470" y="395"/>
        <a:ext cx="2696717" cy="809015"/>
      </dsp:txXfrm>
    </dsp:sp>
    <dsp:sp modelId="{8C15C667-85B9-423E-835B-A2E9E0054392}">
      <dsp:nvSpPr>
        <dsp:cNvPr id="0" name=""/>
        <dsp:cNvSpPr/>
      </dsp:nvSpPr>
      <dsp:spPr>
        <a:xfrm>
          <a:off x="2816470" y="809410"/>
          <a:ext cx="2696717" cy="3541718"/>
        </a:xfrm>
        <a:prstGeom prst="rect">
          <a:avLst/>
        </a:prstGeom>
        <a:solidFill>
          <a:srgbClr val="C3ECF9"/>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376" tIns="266376" rIns="266376" bIns="266376" numCol="1" spcCol="1270" anchor="t" anchorCtr="0">
          <a:noAutofit/>
        </a:bodyPr>
        <a:lstStyle/>
        <a:p>
          <a:pPr marL="0" lvl="0" indent="0" algn="l"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Bans on burning </a:t>
          </a:r>
        </a:p>
        <a:p>
          <a:pPr marL="0" lvl="0" indent="0" algn="l" defTabSz="889000">
            <a:lnSpc>
              <a:spcPct val="90000"/>
            </a:lnSpc>
            <a:spcBef>
              <a:spcPct val="0"/>
            </a:spcBef>
            <a:spcAft>
              <a:spcPct val="35000"/>
            </a:spcAft>
            <a:buNone/>
          </a:pPr>
          <a:endParaRPr lang="en-US" sz="2000" kern="1200" dirty="0">
            <a:latin typeface="Arial" panose="020B0604020202020204" pitchFamily="34" charset="0"/>
            <a:cs typeface="Arial" panose="020B0604020202020204" pitchFamily="34" charset="0"/>
          </a:endParaRPr>
        </a:p>
        <a:p>
          <a:pPr marL="0" lvl="0" indent="0" algn="l"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Waste-to-energy technologies</a:t>
          </a:r>
        </a:p>
      </dsp:txBody>
      <dsp:txXfrm>
        <a:off x="2816470" y="809410"/>
        <a:ext cx="2696717" cy="3541718"/>
      </dsp:txXfrm>
    </dsp:sp>
    <dsp:sp modelId="{E8DE3F79-0BE0-47BC-97FA-C4FEE17606BA}">
      <dsp:nvSpPr>
        <dsp:cNvPr id="0" name=""/>
        <dsp:cNvSpPr/>
      </dsp:nvSpPr>
      <dsp:spPr>
        <a:xfrm>
          <a:off x="5620976" y="395"/>
          <a:ext cx="2696717" cy="809015"/>
        </a:xfrm>
        <a:prstGeom prst="rect">
          <a:avLst/>
        </a:prstGeom>
        <a:solidFill>
          <a:srgbClr val="59CAED"/>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13101" tIns="213101" rIns="213101" bIns="213101"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Arial" panose="020B0604020202020204" pitchFamily="34" charset="0"/>
              <a:cs typeface="Arial" panose="020B0604020202020204" pitchFamily="34" charset="0"/>
            </a:rPr>
            <a:t>Industry</a:t>
          </a:r>
        </a:p>
      </dsp:txBody>
      <dsp:txXfrm>
        <a:off x="5620976" y="395"/>
        <a:ext cx="2696717" cy="809015"/>
      </dsp:txXfrm>
    </dsp:sp>
    <dsp:sp modelId="{54B5351D-D003-4433-94AB-2E8174F65360}">
      <dsp:nvSpPr>
        <dsp:cNvPr id="0" name=""/>
        <dsp:cNvSpPr/>
      </dsp:nvSpPr>
      <dsp:spPr>
        <a:xfrm>
          <a:off x="5620976" y="809410"/>
          <a:ext cx="2696717" cy="3541718"/>
        </a:xfrm>
        <a:prstGeom prst="rect">
          <a:avLst/>
        </a:prstGeom>
        <a:solidFill>
          <a:srgbClr val="C3ECF9"/>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376" tIns="266376" rIns="266376" bIns="266376" numCol="1" spcCol="1270" anchor="t" anchorCtr="0">
          <a:noAutofit/>
        </a:bodyPr>
        <a:lstStyle/>
        <a:p>
          <a:pPr marL="0" lvl="0" indent="0" algn="l"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Energy efficient technology and continuous maintenance</a:t>
          </a:r>
        </a:p>
        <a:p>
          <a:pPr marL="0" lvl="0" indent="0" algn="l" defTabSz="889000">
            <a:lnSpc>
              <a:spcPct val="90000"/>
            </a:lnSpc>
            <a:spcBef>
              <a:spcPct val="0"/>
            </a:spcBef>
            <a:spcAft>
              <a:spcPct val="35000"/>
            </a:spcAft>
            <a:buNone/>
          </a:pPr>
          <a:endParaRPr lang="en-US" sz="2000" kern="1200" dirty="0">
            <a:latin typeface="Arial" panose="020B0604020202020204" pitchFamily="34" charset="0"/>
            <a:cs typeface="Arial" panose="020B0604020202020204" pitchFamily="34" charset="0"/>
          </a:endParaRPr>
        </a:p>
        <a:p>
          <a:pPr marL="0" lvl="0" indent="0" algn="l"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Natural gas to replace coal</a:t>
          </a:r>
        </a:p>
        <a:p>
          <a:pPr marL="0" lvl="0" indent="0" algn="l" defTabSz="889000">
            <a:lnSpc>
              <a:spcPct val="90000"/>
            </a:lnSpc>
            <a:spcBef>
              <a:spcPct val="0"/>
            </a:spcBef>
            <a:spcAft>
              <a:spcPct val="35000"/>
            </a:spcAft>
            <a:buNone/>
          </a:pPr>
          <a:endParaRPr lang="en-US" sz="2000" kern="1200" dirty="0">
            <a:latin typeface="Arial" panose="020B0604020202020204" pitchFamily="34" charset="0"/>
            <a:cs typeface="Arial" panose="020B0604020202020204" pitchFamily="34" charset="0"/>
          </a:endParaRPr>
        </a:p>
        <a:p>
          <a:pPr marL="0" lvl="0" indent="0" algn="l"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Cap and trade or tax policies</a:t>
          </a:r>
        </a:p>
      </dsp:txBody>
      <dsp:txXfrm>
        <a:off x="5620976" y="809410"/>
        <a:ext cx="2696717" cy="3541718"/>
      </dsp:txXfrm>
    </dsp:sp>
    <dsp:sp modelId="{FE6F695A-60D5-4363-B16F-BC38E30819DF}">
      <dsp:nvSpPr>
        <dsp:cNvPr id="0" name=""/>
        <dsp:cNvSpPr/>
      </dsp:nvSpPr>
      <dsp:spPr>
        <a:xfrm>
          <a:off x="8425482" y="395"/>
          <a:ext cx="2696717" cy="809015"/>
        </a:xfrm>
        <a:prstGeom prst="rect">
          <a:avLst/>
        </a:prstGeom>
        <a:solidFill>
          <a:srgbClr val="59CAED"/>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13101" tIns="213101" rIns="213101" bIns="213101"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Arial" panose="020B0604020202020204" pitchFamily="34" charset="0"/>
              <a:cs typeface="Arial" panose="020B0604020202020204" pitchFamily="34" charset="0"/>
            </a:rPr>
            <a:t>Power/energy</a:t>
          </a:r>
        </a:p>
      </dsp:txBody>
      <dsp:txXfrm>
        <a:off x="8425482" y="395"/>
        <a:ext cx="2696717" cy="809015"/>
      </dsp:txXfrm>
    </dsp:sp>
    <dsp:sp modelId="{EB7F10FD-7E7C-461B-9CB6-7A127C25B911}">
      <dsp:nvSpPr>
        <dsp:cNvPr id="0" name=""/>
        <dsp:cNvSpPr/>
      </dsp:nvSpPr>
      <dsp:spPr>
        <a:xfrm>
          <a:off x="8425482" y="809410"/>
          <a:ext cx="2696717" cy="3541718"/>
        </a:xfrm>
        <a:prstGeom prst="rect">
          <a:avLst/>
        </a:prstGeom>
        <a:solidFill>
          <a:srgbClr val="C3ECF9"/>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376" tIns="266376" rIns="266376" bIns="266376" numCol="1" spcCol="1270" anchor="t" anchorCtr="0">
          <a:noAutofit/>
        </a:bodyPr>
        <a:lstStyle/>
        <a:p>
          <a:pPr marL="0" lvl="0" indent="0" algn="l" defTabSz="889000">
            <a:lnSpc>
              <a:spcPct val="90000"/>
            </a:lnSpc>
            <a:spcBef>
              <a:spcPct val="0"/>
            </a:spcBef>
            <a:spcAft>
              <a:spcPct val="35000"/>
            </a:spcAft>
            <a:buFont typeface="+mj-lt"/>
            <a:buNone/>
          </a:pPr>
          <a:r>
            <a:rPr lang="en-US" sz="2000" kern="1200" dirty="0">
              <a:latin typeface="Arial" panose="020B0604020202020204" pitchFamily="34" charset="0"/>
              <a:cs typeface="Arial" panose="020B0604020202020204" pitchFamily="34" charset="0"/>
            </a:rPr>
            <a:t>Renewable energy</a:t>
          </a:r>
        </a:p>
        <a:p>
          <a:pPr marL="0" lvl="0" indent="0" algn="l" defTabSz="889000">
            <a:lnSpc>
              <a:spcPct val="90000"/>
            </a:lnSpc>
            <a:spcBef>
              <a:spcPct val="0"/>
            </a:spcBef>
            <a:spcAft>
              <a:spcPct val="35000"/>
            </a:spcAft>
            <a:buFont typeface="+mj-lt"/>
            <a:buNone/>
          </a:pPr>
          <a:endParaRPr lang="en-US" sz="2000" kern="1200" dirty="0">
            <a:latin typeface="Arial" panose="020B0604020202020204" pitchFamily="34" charset="0"/>
            <a:cs typeface="Arial" panose="020B0604020202020204" pitchFamily="34" charset="0"/>
          </a:endParaRPr>
        </a:p>
        <a:p>
          <a:pPr marL="0" lvl="0" indent="0" algn="l" defTabSz="889000">
            <a:lnSpc>
              <a:spcPct val="90000"/>
            </a:lnSpc>
            <a:spcBef>
              <a:spcPct val="0"/>
            </a:spcBef>
            <a:spcAft>
              <a:spcPct val="35000"/>
            </a:spcAft>
            <a:buFont typeface="+mj-lt"/>
            <a:buNone/>
          </a:pPr>
          <a:r>
            <a:rPr lang="en-US" sz="2000" kern="1200" dirty="0">
              <a:latin typeface="Arial" panose="020B0604020202020204" pitchFamily="34" charset="0"/>
              <a:cs typeface="Arial" panose="020B0604020202020204" pitchFamily="34" charset="0"/>
            </a:rPr>
            <a:t>Natural gas to replace coal</a:t>
          </a:r>
        </a:p>
        <a:p>
          <a:pPr marL="0" lvl="0" indent="0" algn="l" defTabSz="889000">
            <a:lnSpc>
              <a:spcPct val="90000"/>
            </a:lnSpc>
            <a:spcBef>
              <a:spcPct val="0"/>
            </a:spcBef>
            <a:spcAft>
              <a:spcPct val="35000"/>
            </a:spcAft>
            <a:buFont typeface="+mj-lt"/>
            <a:buNone/>
          </a:pPr>
          <a:endParaRPr lang="en-US" sz="2000" kern="1200" dirty="0">
            <a:latin typeface="Arial" panose="020B0604020202020204" pitchFamily="34" charset="0"/>
            <a:cs typeface="Arial" panose="020B0604020202020204" pitchFamily="34" charset="0"/>
          </a:endParaRPr>
        </a:p>
        <a:p>
          <a:pPr marL="0" lvl="0" indent="0" algn="l" defTabSz="889000">
            <a:lnSpc>
              <a:spcPct val="90000"/>
            </a:lnSpc>
            <a:spcBef>
              <a:spcPct val="0"/>
            </a:spcBef>
            <a:spcAft>
              <a:spcPct val="35000"/>
            </a:spcAft>
            <a:buFont typeface="+mj-lt"/>
            <a:buNone/>
          </a:pPr>
          <a:r>
            <a:rPr lang="en-US" sz="2000" kern="1200" dirty="0">
              <a:latin typeface="Arial" panose="020B0604020202020204" pitchFamily="34" charset="0"/>
              <a:cs typeface="Arial" panose="020B0604020202020204" pitchFamily="34" charset="0"/>
            </a:rPr>
            <a:t>Emissions monitoring</a:t>
          </a:r>
        </a:p>
      </dsp:txBody>
      <dsp:txXfrm>
        <a:off x="8425482" y="809410"/>
        <a:ext cx="2696717" cy="35417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352500-BB7A-409C-A29C-A607CFF388C6}">
      <dsp:nvSpPr>
        <dsp:cNvPr id="0" name=""/>
        <dsp:cNvSpPr/>
      </dsp:nvSpPr>
      <dsp:spPr>
        <a:xfrm>
          <a:off x="3959071" y="3457975"/>
          <a:ext cx="3226107" cy="1458786"/>
        </a:xfrm>
        <a:prstGeom prst="ellipse">
          <a:avLst/>
        </a:prstGeom>
        <a:solidFill>
          <a:srgbClr val="C3ECF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b="1" kern="1200" dirty="0">
              <a:solidFill>
                <a:schemeClr val="tx1"/>
              </a:solidFill>
            </a:rPr>
            <a:t>Clean, healthy air</a:t>
          </a:r>
          <a:endParaRPr lang="en-US" sz="3500" kern="1200" dirty="0">
            <a:solidFill>
              <a:schemeClr val="tx1"/>
            </a:solidFill>
          </a:endParaRPr>
        </a:p>
      </dsp:txBody>
      <dsp:txXfrm>
        <a:off x="4431523" y="3671609"/>
        <a:ext cx="2281203" cy="1031518"/>
      </dsp:txXfrm>
    </dsp:sp>
    <dsp:sp modelId="{44B35A48-073E-4EA7-B15C-E0A146D6ACB7}">
      <dsp:nvSpPr>
        <dsp:cNvPr id="0" name=""/>
        <dsp:cNvSpPr/>
      </dsp:nvSpPr>
      <dsp:spPr>
        <a:xfrm rot="11590839">
          <a:off x="1940673" y="3222743"/>
          <a:ext cx="2107437" cy="72188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DD009C5-F243-4B0C-983A-279D4EA4882E}">
      <dsp:nvSpPr>
        <dsp:cNvPr id="0" name=""/>
        <dsp:cNvSpPr/>
      </dsp:nvSpPr>
      <dsp:spPr>
        <a:xfrm>
          <a:off x="765294" y="2380903"/>
          <a:ext cx="2406276" cy="1925021"/>
        </a:xfrm>
        <a:prstGeom prst="roundRect">
          <a:avLst>
            <a:gd name="adj" fmla="val 10000"/>
          </a:avLst>
        </a:prstGeom>
        <a:solidFill>
          <a:srgbClr val="C3ECF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Improve awareness of air pollution in the global health community </a:t>
          </a:r>
        </a:p>
      </dsp:txBody>
      <dsp:txXfrm>
        <a:off x="821676" y="2437285"/>
        <a:ext cx="2293512" cy="1812257"/>
      </dsp:txXfrm>
    </dsp:sp>
    <dsp:sp modelId="{12F16E2E-0212-4D2E-BDF5-1BB9A37EBB1D}">
      <dsp:nvSpPr>
        <dsp:cNvPr id="0" name=""/>
        <dsp:cNvSpPr/>
      </dsp:nvSpPr>
      <dsp:spPr>
        <a:xfrm rot="14700000">
          <a:off x="3519322" y="1930305"/>
          <a:ext cx="2337253" cy="72188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301DF8-4D07-4475-90D9-69EE3638F239}">
      <dsp:nvSpPr>
        <dsp:cNvPr id="0" name=""/>
        <dsp:cNvSpPr/>
      </dsp:nvSpPr>
      <dsp:spPr>
        <a:xfrm>
          <a:off x="2990927" y="269601"/>
          <a:ext cx="2406276" cy="1925021"/>
        </a:xfrm>
        <a:prstGeom prst="roundRect">
          <a:avLst>
            <a:gd name="adj" fmla="val 10000"/>
          </a:avLst>
        </a:prstGeom>
        <a:solidFill>
          <a:srgbClr val="C3ECF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Join a global network of informed health-oriented champions</a:t>
          </a:r>
        </a:p>
      </dsp:txBody>
      <dsp:txXfrm>
        <a:off x="3047309" y="325983"/>
        <a:ext cx="2293512" cy="1812257"/>
      </dsp:txXfrm>
    </dsp:sp>
    <dsp:sp modelId="{D3E6D4E0-2BC4-46CA-A0FB-96C9CD3CEA2D}">
      <dsp:nvSpPr>
        <dsp:cNvPr id="0" name=""/>
        <dsp:cNvSpPr/>
      </dsp:nvSpPr>
      <dsp:spPr>
        <a:xfrm rot="17700000">
          <a:off x="5287674" y="1930305"/>
          <a:ext cx="2337253" cy="72188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850F4A8-6CDE-4CB4-9D0D-C9D3BC5AAE85}">
      <dsp:nvSpPr>
        <dsp:cNvPr id="0" name=""/>
        <dsp:cNvSpPr/>
      </dsp:nvSpPr>
      <dsp:spPr>
        <a:xfrm>
          <a:off x="5747045" y="269601"/>
          <a:ext cx="2406276" cy="1925021"/>
        </a:xfrm>
        <a:prstGeom prst="roundRect">
          <a:avLst>
            <a:gd name="adj" fmla="val 10000"/>
          </a:avLst>
        </a:prstGeom>
        <a:solidFill>
          <a:srgbClr val="C3ECF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Increase public awareness of health impacts of air pollution</a:t>
          </a:r>
        </a:p>
      </dsp:txBody>
      <dsp:txXfrm>
        <a:off x="5803427" y="325983"/>
        <a:ext cx="2293512" cy="1812257"/>
      </dsp:txXfrm>
    </dsp:sp>
    <dsp:sp modelId="{7AEA6F37-D43D-4797-B4ED-9D1C8144A923}">
      <dsp:nvSpPr>
        <dsp:cNvPr id="0" name=""/>
        <dsp:cNvSpPr/>
      </dsp:nvSpPr>
      <dsp:spPr>
        <a:xfrm rot="20763450">
          <a:off x="7066806" y="3215385"/>
          <a:ext cx="1933186" cy="72188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8F53D60-B4B1-4957-B9AE-F36FC327F552}">
      <dsp:nvSpPr>
        <dsp:cNvPr id="0" name=""/>
        <dsp:cNvSpPr/>
      </dsp:nvSpPr>
      <dsp:spPr>
        <a:xfrm>
          <a:off x="7768376" y="2380917"/>
          <a:ext cx="2406276" cy="1925021"/>
        </a:xfrm>
        <a:prstGeom prst="roundRect">
          <a:avLst>
            <a:gd name="adj" fmla="val 10000"/>
          </a:avLst>
        </a:prstGeom>
        <a:solidFill>
          <a:srgbClr val="C3ECF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Exert political pressure for clean air action</a:t>
          </a:r>
        </a:p>
      </dsp:txBody>
      <dsp:txXfrm>
        <a:off x="7824758" y="2437299"/>
        <a:ext cx="2293512" cy="18122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AB6A40-E845-4BB6-872A-7EA86E34A87C}">
      <dsp:nvSpPr>
        <dsp:cNvPr id="0" name=""/>
        <dsp:cNvSpPr/>
      </dsp:nvSpPr>
      <dsp:spPr>
        <a:xfrm>
          <a:off x="0" y="1917"/>
          <a:ext cx="1112520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7D717B-0052-4CF1-8AB1-4F9DBDF0C1B1}">
      <dsp:nvSpPr>
        <dsp:cNvPr id="0" name=""/>
        <dsp:cNvSpPr/>
      </dsp:nvSpPr>
      <dsp:spPr>
        <a:xfrm>
          <a:off x="0" y="1917"/>
          <a:ext cx="2225040" cy="3922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endParaRPr lang="en-US" sz="3200" kern="1200" dirty="0">
            <a:latin typeface="Arial" panose="020B0604020202020204" pitchFamily="34" charset="0"/>
            <a:cs typeface="Arial" panose="020B0604020202020204" pitchFamily="34" charset="0"/>
          </a:endParaRPr>
        </a:p>
        <a:p>
          <a:pPr marL="0" lvl="0" indent="0" algn="l"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Join our network for:</a:t>
          </a:r>
        </a:p>
      </dsp:txBody>
      <dsp:txXfrm>
        <a:off x="0" y="1917"/>
        <a:ext cx="2225040" cy="3922705"/>
      </dsp:txXfrm>
    </dsp:sp>
    <dsp:sp modelId="{F6491CEC-0EE7-46DE-ABF7-D5F40CAF0735}">
      <dsp:nvSpPr>
        <dsp:cNvPr id="0" name=""/>
        <dsp:cNvSpPr/>
      </dsp:nvSpPr>
      <dsp:spPr>
        <a:xfrm>
          <a:off x="2391918" y="38884"/>
          <a:ext cx="8733282" cy="739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Opportunities to effect change and be a champion for clean air policies</a:t>
          </a:r>
        </a:p>
      </dsp:txBody>
      <dsp:txXfrm>
        <a:off x="2391918" y="38884"/>
        <a:ext cx="8733282" cy="739338"/>
      </dsp:txXfrm>
    </dsp:sp>
    <dsp:sp modelId="{BDF8C31A-561D-4F5D-9D5E-A5E569C1069A}">
      <dsp:nvSpPr>
        <dsp:cNvPr id="0" name=""/>
        <dsp:cNvSpPr/>
      </dsp:nvSpPr>
      <dsp:spPr>
        <a:xfrm>
          <a:off x="2225040" y="778222"/>
          <a:ext cx="89001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3CFC21-287A-44C1-BEBB-2958762CAFEA}">
      <dsp:nvSpPr>
        <dsp:cNvPr id="0" name=""/>
        <dsp:cNvSpPr/>
      </dsp:nvSpPr>
      <dsp:spPr>
        <a:xfrm>
          <a:off x="2391918" y="815189"/>
          <a:ext cx="8733282" cy="739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Data on air quality near you and its effects on local health</a:t>
          </a:r>
        </a:p>
      </dsp:txBody>
      <dsp:txXfrm>
        <a:off x="2391918" y="815189"/>
        <a:ext cx="8733282" cy="739338"/>
      </dsp:txXfrm>
    </dsp:sp>
    <dsp:sp modelId="{0C09ADC6-3D72-4DA8-8D56-0013154DCB58}">
      <dsp:nvSpPr>
        <dsp:cNvPr id="0" name=""/>
        <dsp:cNvSpPr/>
      </dsp:nvSpPr>
      <dsp:spPr>
        <a:xfrm>
          <a:off x="2225040" y="1554527"/>
          <a:ext cx="89001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5249D5-BD4D-43DE-82D1-312D1F027962}">
      <dsp:nvSpPr>
        <dsp:cNvPr id="0" name=""/>
        <dsp:cNvSpPr/>
      </dsp:nvSpPr>
      <dsp:spPr>
        <a:xfrm>
          <a:off x="2391918" y="1591494"/>
          <a:ext cx="8733282" cy="739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News and updates on advocacy tools</a:t>
          </a:r>
        </a:p>
      </dsp:txBody>
      <dsp:txXfrm>
        <a:off x="2391918" y="1591494"/>
        <a:ext cx="8733282" cy="739338"/>
      </dsp:txXfrm>
    </dsp:sp>
    <dsp:sp modelId="{0FA493D7-58A1-49DA-82EA-EC9670110A27}">
      <dsp:nvSpPr>
        <dsp:cNvPr id="0" name=""/>
        <dsp:cNvSpPr/>
      </dsp:nvSpPr>
      <dsp:spPr>
        <a:xfrm>
          <a:off x="2225040" y="2330832"/>
          <a:ext cx="89001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313D2A-3B09-4DA0-87E7-9237E4714225}">
      <dsp:nvSpPr>
        <dsp:cNvPr id="0" name=""/>
        <dsp:cNvSpPr/>
      </dsp:nvSpPr>
      <dsp:spPr>
        <a:xfrm>
          <a:off x="2391918" y="2367799"/>
          <a:ext cx="8733282" cy="739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Engaging peer-to-peer contact</a:t>
          </a:r>
        </a:p>
      </dsp:txBody>
      <dsp:txXfrm>
        <a:off x="2391918" y="2367799"/>
        <a:ext cx="8733282" cy="739338"/>
      </dsp:txXfrm>
    </dsp:sp>
    <dsp:sp modelId="{622C21A1-3DAC-421D-92E9-1DFA6D7C4843}">
      <dsp:nvSpPr>
        <dsp:cNvPr id="0" name=""/>
        <dsp:cNvSpPr/>
      </dsp:nvSpPr>
      <dsp:spPr>
        <a:xfrm>
          <a:off x="2225040" y="3107137"/>
          <a:ext cx="89001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15380E-5543-4942-B19A-9CEC01766172}">
      <dsp:nvSpPr>
        <dsp:cNvPr id="0" name=""/>
        <dsp:cNvSpPr/>
      </dsp:nvSpPr>
      <dsp:spPr>
        <a:xfrm>
          <a:off x="2391918" y="3144103"/>
          <a:ext cx="8733282" cy="739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Invitations to participate in future trainings, workshops and advocacy events</a:t>
          </a:r>
        </a:p>
      </dsp:txBody>
      <dsp:txXfrm>
        <a:off x="2391918" y="3144103"/>
        <a:ext cx="8733282" cy="739338"/>
      </dsp:txXfrm>
    </dsp:sp>
    <dsp:sp modelId="{22B181DF-BB2F-4056-85A2-D9F8DCB058C8}">
      <dsp:nvSpPr>
        <dsp:cNvPr id="0" name=""/>
        <dsp:cNvSpPr/>
      </dsp:nvSpPr>
      <dsp:spPr>
        <a:xfrm>
          <a:off x="2225040" y="3883441"/>
          <a:ext cx="89001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5A53-F79E-4C94-9D32-C9560222905D}" type="datetimeFigureOut">
              <a:rPr lang="en-US" smtClean="0"/>
              <a:t>10/22/18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5F2C4C-1053-4FF2-B630-09290EE97AB3}" type="slidenum">
              <a:rPr lang="en-US" smtClean="0"/>
              <a:t>‹#›</a:t>
            </a:fld>
            <a:endParaRPr lang="en-US"/>
          </a:p>
        </p:txBody>
      </p:sp>
    </p:spTree>
    <p:extLst>
      <p:ext uri="{BB962C8B-B14F-4D97-AF65-F5344CB8AC3E}">
        <p14:creationId xmlns:p14="http://schemas.microsoft.com/office/powerpoint/2010/main" val="2230446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aqicn.org/map/world/"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 Pollution and Health – Understanding the Problem and Advocating for Solutions</a:t>
            </a:r>
          </a:p>
        </p:txBody>
      </p:sp>
      <p:sp>
        <p:nvSpPr>
          <p:cNvPr id="4" name="Slide Number Placeholder 3"/>
          <p:cNvSpPr>
            <a:spLocks noGrp="1"/>
          </p:cNvSpPr>
          <p:nvPr>
            <p:ph type="sldNum" sz="quarter" idx="10"/>
          </p:nvPr>
        </p:nvSpPr>
        <p:spPr/>
        <p:txBody>
          <a:bodyPr/>
          <a:lstStyle/>
          <a:p>
            <a:fld id="{0A5F2C4C-1053-4FF2-B630-09290EE97AB3}" type="slidenum">
              <a:rPr lang="en-US" smtClean="0"/>
              <a:t>1</a:t>
            </a:fld>
            <a:endParaRPr lang="en-US"/>
          </a:p>
        </p:txBody>
      </p:sp>
    </p:spTree>
    <p:extLst>
      <p:ext uri="{BB962C8B-B14F-4D97-AF65-F5344CB8AC3E}">
        <p14:creationId xmlns:p14="http://schemas.microsoft.com/office/powerpoint/2010/main" val="2130356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most measured and important pollutant of concern is particle pollution or particulate matter (PM). Particulate matter refers to a wide variety of airborne material that commonly manifests as dust, soot, smog, or smoke. Chemical components of PM vary, depending on the source. These sources include household fuel combustion, especially from solid fuels, power generation, especially from coal, open burning of trash, agricultural waste and forests, tobacco smoke, motor vehicles, especially from diesel engines. Sources may emit PM directly into the air OR emit precursors like sulfur dioxide (SO</a:t>
            </a:r>
            <a:r>
              <a:rPr lang="en-US" sz="1200" kern="1200" baseline="-25000" dirty="0">
                <a:solidFill>
                  <a:schemeClr val="tx1"/>
                </a:solidFill>
                <a:effectLst/>
                <a:latin typeface="+mn-lt"/>
                <a:ea typeface="+mn-ea"/>
                <a:cs typeface="+mn-cs"/>
              </a:rPr>
              <a:t>2</a:t>
            </a:r>
            <a:r>
              <a:rPr lang="en-US" sz="1200" kern="1200" baseline="0" dirty="0">
                <a:solidFill>
                  <a:schemeClr val="tx1"/>
                </a:solidFill>
                <a:effectLst/>
                <a:latin typeface="+mn-lt"/>
                <a:ea typeface="+mn-ea"/>
                <a:cs typeface="+mn-cs"/>
              </a:rPr>
              <a:t>), nitrogen dioxide (NO</a:t>
            </a:r>
            <a:r>
              <a:rPr lang="en-US" sz="1200" kern="1200" baseline="-25000" dirty="0">
                <a:solidFill>
                  <a:schemeClr val="tx1"/>
                </a:solidFill>
                <a:effectLst/>
                <a:latin typeface="+mn-lt"/>
                <a:ea typeface="+mn-ea"/>
                <a:cs typeface="+mn-cs"/>
              </a:rPr>
              <a:t>2</a:t>
            </a:r>
            <a:r>
              <a:rPr lang="en-US" sz="1200" kern="1200" baseline="0" dirty="0">
                <a:solidFill>
                  <a:schemeClr val="tx1"/>
                </a:solidFill>
                <a:effectLst/>
                <a:latin typeface="+mn-lt"/>
                <a:ea typeface="+mn-ea"/>
                <a:cs typeface="+mn-cs"/>
              </a:rPr>
              <a:t>), and volatile organic compounds (VOCs), which can transform through atmospheric chemistry into PM.</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640001B-3AE9-4CA4-A20D-A649BB5B05B5}" type="slidenum">
              <a:rPr lang="en-US" smtClean="0"/>
              <a:t>10</a:t>
            </a:fld>
            <a:endParaRPr lang="en-US"/>
          </a:p>
        </p:txBody>
      </p:sp>
    </p:spTree>
    <p:extLst>
      <p:ext uri="{BB962C8B-B14F-4D97-AF65-F5344CB8AC3E}">
        <p14:creationId xmlns:p14="http://schemas.microsoft.com/office/powerpoint/2010/main" val="3108463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important way we classify particulate matter is by size. This image compares the size of different classifications of particulate matter to the diameter of a grain of sand and a human hair. Particles at or below 10 micrometers in diameter, or about one fifth the thickness of a single strand of hair, are called PM</a:t>
            </a:r>
            <a:r>
              <a:rPr lang="en-US" sz="1200" kern="1200" baseline="-25000" dirty="0">
                <a:solidFill>
                  <a:schemeClr val="tx1"/>
                </a:solidFill>
                <a:effectLst/>
                <a:latin typeface="+mn-lt"/>
                <a:ea typeface="+mn-ea"/>
                <a:cs typeface="+mn-cs"/>
              </a:rPr>
              <a:t>10</a:t>
            </a:r>
            <a:r>
              <a:rPr lang="en-US" sz="1200" kern="1200" baseline="0" dirty="0">
                <a:solidFill>
                  <a:schemeClr val="tx1"/>
                </a:solidFill>
                <a:effectLst/>
                <a:latin typeface="+mn-lt"/>
                <a:ea typeface="+mn-ea"/>
                <a:cs typeface="+mn-cs"/>
              </a:rPr>
              <a:t> and they might be visible as dust, pollen, soot, or even mold. Particles at or below 2.5 micrometers in diameter, or about one twentieth the thickness of a single strand of hair are called PM</a:t>
            </a:r>
            <a:r>
              <a:rPr lang="en-US" sz="1200" kern="1200" baseline="-25000" dirty="0">
                <a:solidFill>
                  <a:schemeClr val="tx1"/>
                </a:solidFill>
                <a:effectLst/>
                <a:latin typeface="+mn-lt"/>
                <a:ea typeface="+mn-ea"/>
                <a:cs typeface="+mn-cs"/>
              </a:rPr>
              <a:t>2.5</a:t>
            </a:r>
            <a:r>
              <a:rPr lang="en-US" sz="1200" kern="1200" baseline="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Although these particles are not visible to the naked eye, heavy concentrations may manifest as haze or smog. </a:t>
            </a:r>
          </a:p>
        </p:txBody>
      </p:sp>
      <p:sp>
        <p:nvSpPr>
          <p:cNvPr id="4" name="Slide Number Placeholder 3"/>
          <p:cNvSpPr>
            <a:spLocks noGrp="1"/>
          </p:cNvSpPr>
          <p:nvPr>
            <p:ph type="sldNum" sz="quarter" idx="10"/>
          </p:nvPr>
        </p:nvSpPr>
        <p:spPr/>
        <p:txBody>
          <a:bodyPr/>
          <a:lstStyle/>
          <a:p>
            <a:fld id="{0640001B-3AE9-4CA4-A20D-A649BB5B05B5}" type="slidenum">
              <a:rPr lang="en-US" smtClean="0"/>
              <a:t>11</a:t>
            </a:fld>
            <a:endParaRPr lang="en-US"/>
          </a:p>
        </p:txBody>
      </p:sp>
    </p:spTree>
    <p:extLst>
      <p:ext uri="{BB962C8B-B14F-4D97-AF65-F5344CB8AC3E}">
        <p14:creationId xmlns:p14="http://schemas.microsoft.com/office/powerpoint/2010/main" val="3515392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Health risks from PM depend on particle size. </a:t>
            </a:r>
            <a:r>
              <a:rPr lang="en-US" altLang="en-US" sz="1200" dirty="0"/>
              <a:t>The size of each particle is indicative of the behavior of PM in the human body and determines the entry and absorption potential for particles along the respiratory tract. Particles larger than 10 </a:t>
            </a:r>
            <a:r>
              <a:rPr lang="en-US" altLang="en-US" sz="1200" dirty="0">
                <a:latin typeface="Symbol" panose="05050102010706020507" pitchFamily="18" charset="2"/>
              </a:rPr>
              <a:t>u</a:t>
            </a:r>
            <a:r>
              <a:rPr lang="en-US" altLang="en-US" sz="1200" dirty="0"/>
              <a:t>m are typically trapped in the nose and throat and never reach the lungs. However, particles below 10 um in diameter are of most concern for their effects on human health. Particles between 5 and 10 um are removed by physical processes in the throat, or deposited in the larger airways. Particles smaller than 5 </a:t>
            </a:r>
            <a:r>
              <a:rPr lang="en-US" altLang="en-US" sz="1200" dirty="0">
                <a:latin typeface="Symbol" panose="05050102010706020507" pitchFamily="18" charset="2"/>
              </a:rPr>
              <a:t>u</a:t>
            </a:r>
            <a:r>
              <a:rPr lang="en-US" altLang="en-US" sz="1200" dirty="0"/>
              <a:t>m reach the bronchial tubes, while particles 2.5 </a:t>
            </a:r>
            <a:r>
              <a:rPr lang="en-US" altLang="en-US" sz="1200" dirty="0">
                <a:latin typeface="Symbol" panose="05050102010706020507" pitchFamily="18" charset="2"/>
              </a:rPr>
              <a:t>u</a:t>
            </a:r>
            <a:r>
              <a:rPr lang="en-US" altLang="en-US" sz="1200" dirty="0"/>
              <a:t>m in diameter or smaller are breathed into the deepest portions of the lungs, penetrate into the smallest airways and can even pass into the bloodstream. </a:t>
            </a:r>
            <a:endParaRPr lang="en-US" altLang="en-US" sz="1100" dirty="0"/>
          </a:p>
          <a:p>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WHO air quality guidelines for PM</a:t>
            </a:r>
            <a:r>
              <a:rPr lang="en-US" sz="1200" kern="1200" baseline="-25000" dirty="0">
                <a:solidFill>
                  <a:schemeClr val="tx1"/>
                </a:solidFill>
                <a:effectLst/>
                <a:latin typeface="+mn-lt"/>
                <a:ea typeface="+mn-ea"/>
                <a:cs typeface="+mn-cs"/>
              </a:rPr>
              <a:t>2.5</a:t>
            </a:r>
            <a:r>
              <a:rPr lang="en-US" sz="1200" kern="1200" dirty="0">
                <a:solidFill>
                  <a:schemeClr val="tx1"/>
                </a:solidFill>
                <a:effectLst/>
                <a:latin typeface="+mn-lt"/>
                <a:ea typeface="+mn-ea"/>
                <a:cs typeface="+mn-cs"/>
              </a:rPr>
              <a:t> and PM</a:t>
            </a:r>
            <a:r>
              <a:rPr lang="en-US" sz="1200" kern="1200" baseline="-25000" dirty="0">
                <a:solidFill>
                  <a:schemeClr val="tx1"/>
                </a:solidFill>
                <a:effectLst/>
                <a:latin typeface="+mn-lt"/>
                <a:ea typeface="+mn-ea"/>
                <a:cs typeface="+mn-cs"/>
              </a:rPr>
              <a:t>10</a:t>
            </a:r>
            <a:r>
              <a:rPr lang="en-US" sz="1200" kern="1200" dirty="0">
                <a:solidFill>
                  <a:schemeClr val="tx1"/>
                </a:solidFill>
                <a:effectLst/>
                <a:latin typeface="+mn-lt"/>
                <a:ea typeface="+mn-ea"/>
                <a:cs typeface="+mn-cs"/>
              </a:rPr>
              <a:t> are an annual mean of 10 μg/m</a:t>
            </a:r>
            <a:r>
              <a:rPr lang="en-US" sz="1200"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and 20 μg/m</a:t>
            </a:r>
            <a:r>
              <a:rPr lang="en-US" sz="1200"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respectively. </a:t>
            </a:r>
          </a:p>
        </p:txBody>
      </p:sp>
      <p:sp>
        <p:nvSpPr>
          <p:cNvPr id="4" name="Slide Number Placeholder 3"/>
          <p:cNvSpPr>
            <a:spLocks noGrp="1"/>
          </p:cNvSpPr>
          <p:nvPr>
            <p:ph type="sldNum" sz="quarter" idx="10"/>
          </p:nvPr>
        </p:nvSpPr>
        <p:spPr/>
        <p:txBody>
          <a:bodyPr/>
          <a:lstStyle/>
          <a:p>
            <a:fld id="{0640001B-3AE9-4CA4-A20D-A649BB5B05B5}" type="slidenum">
              <a:rPr lang="en-US" smtClean="0"/>
              <a:t>12</a:t>
            </a:fld>
            <a:endParaRPr lang="en-US"/>
          </a:p>
        </p:txBody>
      </p:sp>
    </p:spTree>
    <p:extLst>
      <p:ext uri="{BB962C8B-B14F-4D97-AF65-F5344CB8AC3E}">
        <p14:creationId xmlns:p14="http://schemas.microsoft.com/office/powerpoint/2010/main" val="3765896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health impacts of air pollution?</a:t>
            </a:r>
          </a:p>
        </p:txBody>
      </p:sp>
      <p:sp>
        <p:nvSpPr>
          <p:cNvPr id="4" name="Slide Number Placeholder 3"/>
          <p:cNvSpPr>
            <a:spLocks noGrp="1"/>
          </p:cNvSpPr>
          <p:nvPr>
            <p:ph type="sldNum" sz="quarter" idx="10"/>
          </p:nvPr>
        </p:nvSpPr>
        <p:spPr/>
        <p:txBody>
          <a:bodyPr/>
          <a:lstStyle/>
          <a:p>
            <a:fld id="{0A5F2C4C-1053-4FF2-B630-09290EE97AB3}" type="slidenum">
              <a:rPr lang="en-US" smtClean="0"/>
              <a:t>13</a:t>
            </a:fld>
            <a:endParaRPr lang="en-US"/>
          </a:p>
        </p:txBody>
      </p:sp>
    </p:spTree>
    <p:extLst>
      <p:ext uri="{BB962C8B-B14F-4D97-AF65-F5344CB8AC3E}">
        <p14:creationId xmlns:p14="http://schemas.microsoft.com/office/powerpoint/2010/main" val="2158474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Regardless of the source, air pollution has a clear and devastating impact on human health. Even </a:t>
            </a:r>
            <a:r>
              <a:rPr lang="en-US" sz="1200" kern="1200" dirty="0">
                <a:solidFill>
                  <a:schemeClr val="tx1"/>
                </a:solidFill>
                <a:effectLst/>
                <a:latin typeface="+mn-lt"/>
                <a:ea typeface="+mn-ea"/>
                <a:cs typeface="+mn-cs"/>
              </a:rPr>
              <a:t>particle pollution at very low concentrations has been shown to have adverse health </a:t>
            </a:r>
            <a:r>
              <a:rPr lang="en-US" sz="1200" b="0" kern="1200" dirty="0">
                <a:solidFill>
                  <a:schemeClr val="tx1"/>
                </a:solidFill>
                <a:effectLst/>
                <a:latin typeface="+mn-lt"/>
                <a:ea typeface="+mn-ea"/>
                <a:cs typeface="+mn-cs"/>
              </a:rPr>
              <a:t>effects across many of the body’s major organ systems, resulting in illness and premature death. This includes well documented increased risk of adverse effects to the respiratory system. </a:t>
            </a:r>
            <a:r>
              <a:rPr lang="en-US" sz="1200" kern="1200" dirty="0">
                <a:solidFill>
                  <a:schemeClr val="tx1"/>
                </a:solidFill>
                <a:effectLst/>
                <a:latin typeface="+mn-lt"/>
                <a:ea typeface="+mn-ea"/>
                <a:cs typeface="+mn-cs"/>
              </a:rPr>
              <a:t>More specifically:</a:t>
            </a:r>
          </a:p>
          <a:p>
            <a:pPr marL="171450" lvl="0" indent="-171450">
              <a:buFont typeface="Arial" panose="020B0604020202020204" pitchFamily="34" charset="0"/>
              <a:buChar char="•"/>
            </a:pPr>
            <a:r>
              <a:rPr lang="en-US" dirty="0"/>
              <a:t>Respiratory irritation (coughing, wheezing), airway inflammation</a:t>
            </a:r>
          </a:p>
          <a:p>
            <a:pPr marL="171450" lvl="0" indent="-171450">
              <a:buFont typeface="Arial" panose="020B0604020202020204" pitchFamily="34" charset="0"/>
              <a:buChar char="•"/>
            </a:pPr>
            <a:r>
              <a:rPr lang="en-US" dirty="0"/>
              <a:t>Asthma, chronic obstructive lung disease (COPD), lung cancer</a:t>
            </a:r>
          </a:p>
          <a:p>
            <a:pPr marL="171450" lvl="0" indent="-171450">
              <a:buFont typeface="Arial" panose="020B0604020202020204" pitchFamily="34" charset="0"/>
              <a:buChar char="•"/>
            </a:pPr>
            <a:r>
              <a:rPr lang="en-US" dirty="0"/>
              <a:t>Acute lower respiratory infection and pneumonia</a:t>
            </a:r>
          </a:p>
          <a:p>
            <a:pPr marL="171450" lvl="0" indent="-171450">
              <a:buFont typeface="Arial" panose="020B0604020202020204" pitchFamily="34" charset="0"/>
              <a:buChar char="•"/>
            </a:pPr>
            <a:r>
              <a:rPr lang="en-US" dirty="0"/>
              <a:t>Decreased lung function and lung growth </a:t>
            </a:r>
          </a:p>
          <a:p>
            <a:pPr marL="171450" lvl="0" indent="-171450">
              <a:buFont typeface="Arial" panose="020B0604020202020204" pitchFamily="34" charset="0"/>
              <a:buChar char="•"/>
            </a:pPr>
            <a:endParaRPr lang="en-US" b="0" dirty="0"/>
          </a:p>
          <a:p>
            <a:pPr marL="0" lvl="0" indent="0">
              <a:buFont typeface="Arial" panose="020B0604020202020204" pitchFamily="34" charset="0"/>
              <a:buNone/>
            </a:pPr>
            <a:r>
              <a:rPr lang="en-US" b="0" dirty="0"/>
              <a:t>The cardiovascular system is also </a:t>
            </a:r>
            <a:r>
              <a:rPr lang="en-US" dirty="0"/>
              <a:t>impacted. The most notable impacts of air pollution exposure here are in the exacerbation of heart disease and high blood pressure as well as increased risk of heart attack or stroke. Other adverse health effects of air pollution include increase risk of cataracts as well as low birth weight in babies whose mothers have been exposed to air pollution while pregnant. Some very recent studies have also established links between air pollution and risk of decreased cognitive ability.</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We will focus on some of these respiratory and cardiovascular effects by reviewing some landmark studies that helped to establish air pollution as a serious health risk.</a:t>
            </a:r>
          </a:p>
          <a:p>
            <a:endParaRPr lang="en-US" b="0" dirty="0"/>
          </a:p>
        </p:txBody>
      </p:sp>
      <p:sp>
        <p:nvSpPr>
          <p:cNvPr id="4" name="Slide Number Placeholder 3"/>
          <p:cNvSpPr>
            <a:spLocks noGrp="1"/>
          </p:cNvSpPr>
          <p:nvPr>
            <p:ph type="sldNum" sz="quarter" idx="10"/>
          </p:nvPr>
        </p:nvSpPr>
        <p:spPr/>
        <p:txBody>
          <a:bodyPr/>
          <a:lstStyle/>
          <a:p>
            <a:fld id="{0640001B-3AE9-4CA4-A20D-A649BB5B05B5}" type="slidenum">
              <a:rPr lang="en-US" smtClean="0"/>
              <a:t>14</a:t>
            </a:fld>
            <a:endParaRPr lang="en-US"/>
          </a:p>
        </p:txBody>
      </p:sp>
    </p:spTree>
    <p:extLst>
      <p:ext uri="{BB962C8B-B14F-4D97-AF65-F5344CB8AC3E}">
        <p14:creationId xmlns:p14="http://schemas.microsoft.com/office/powerpoint/2010/main" val="3483848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last few decades, several theories regarding the mechanism of action have advanced on how particulate matter may be causing these health effects. It is likely the more than one of the following mechanisms is responsible for creating the health effects. This includes:</a:t>
            </a:r>
          </a:p>
          <a:p>
            <a:pPr marL="228600" indent="-228600">
              <a:buFont typeface="+mj-lt"/>
              <a:buAutoNum type="arabicPeriod"/>
            </a:pPr>
            <a:r>
              <a:rPr lang="en-US" dirty="0"/>
              <a:t>PM can cause increased irritation to the tissue of the respiratory tract, most notable, the lungs. The irritation leads to increased permeability in the lung tissue to pathogens and other toxins.</a:t>
            </a:r>
          </a:p>
          <a:p>
            <a:pPr marL="228600" indent="-228600">
              <a:buFont typeface="+mj-lt"/>
              <a:buAutoNum type="arabicPeriod"/>
            </a:pPr>
            <a:r>
              <a:rPr lang="en-US" dirty="0"/>
              <a:t>PM increase susceptibility to viral and bacteria pathogens, making it more likely to get new infections and less likely for vulnerable people to clear these infections.</a:t>
            </a:r>
          </a:p>
          <a:p>
            <a:pPr marL="228600" indent="-228600">
              <a:buFont typeface="+mj-lt"/>
              <a:buAutoNum type="arabicPeriod"/>
            </a:pPr>
            <a:r>
              <a:rPr lang="en-US" dirty="0"/>
              <a:t>PM aggravate the severity of chronic lung diseases like asthma, or COPD, causing a more rapid loss of airway function in the process.</a:t>
            </a:r>
          </a:p>
          <a:p>
            <a:pPr marL="228600" indent="-228600">
              <a:buFont typeface="+mj-lt"/>
              <a:buAutoNum type="arabicPeriod"/>
            </a:pPr>
            <a:r>
              <a:rPr lang="en-US" dirty="0"/>
              <a:t>PM can cause inflammation in lung tissue, thereby triggering the release of chemicals that impact heart and cardiovascular function.</a:t>
            </a:r>
          </a:p>
          <a:p>
            <a:pPr marL="228600" indent="-228600">
              <a:buFont typeface="+mj-lt"/>
              <a:buAutoNum type="arabicPeriod"/>
            </a:pPr>
            <a:r>
              <a:rPr lang="en-US" dirty="0"/>
              <a:t>The introduction of PM in the bloodstream can alter blood chemistry to result in clots and cause heart attacks.</a:t>
            </a:r>
          </a:p>
          <a:p>
            <a:endParaRPr lang="en-US" dirty="0"/>
          </a:p>
          <a:p>
            <a:r>
              <a:rPr lang="en-US" dirty="0"/>
              <a:t>Let’s now take a look at some of the landmark studies that sought to characterize exactly how exposure to air pollutants like particulate matter were having adverse effects on health.</a:t>
            </a:r>
          </a:p>
          <a:p>
            <a:endParaRPr lang="en-US" dirty="0"/>
          </a:p>
          <a:p>
            <a:endParaRPr lang="en-US" dirty="0"/>
          </a:p>
        </p:txBody>
      </p:sp>
      <p:sp>
        <p:nvSpPr>
          <p:cNvPr id="4" name="Slide Number Placeholder 3"/>
          <p:cNvSpPr>
            <a:spLocks noGrp="1"/>
          </p:cNvSpPr>
          <p:nvPr>
            <p:ph type="sldNum" sz="quarter" idx="10"/>
          </p:nvPr>
        </p:nvSpPr>
        <p:spPr/>
        <p:txBody>
          <a:bodyPr/>
          <a:lstStyle/>
          <a:p>
            <a:fld id="{0640001B-3AE9-4CA4-A20D-A649BB5B05B5}" type="slidenum">
              <a:rPr lang="en-US" smtClean="0"/>
              <a:t>15</a:t>
            </a:fld>
            <a:endParaRPr lang="en-US"/>
          </a:p>
        </p:txBody>
      </p:sp>
    </p:spTree>
    <p:extLst>
      <p:ext uri="{BB962C8B-B14F-4D97-AF65-F5344CB8AC3E}">
        <p14:creationId xmlns:p14="http://schemas.microsoft.com/office/powerpoint/2010/main" val="2922390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study published in 1993 was among the first to establish air pollution, and more specifically, particulate matter, as a substantial health risk by highlighting patterns between exposure to air pollution and mortality, or death. In this cohort study, a group of 8111 white adults, ages 25-74, from six cities in the United States were followed from 1974 to 1991. For this time period, researchers acquired outdoor air pollution measurements for particulate matter level as well as others like sulfur dioxide, ozone for these six communities. The vital statistics—whether the subjects were living or had died—were assessed every year. After controlling for variations in age, sex, weight, height, education level, and smoking history, the researchers found a robust positive relationship between PM exposure and risk of mortality.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graphic shows the adjusted mortality rate-ratios as a function of average fine particulate concentration. Each letter on the plot represents one of the six cities studied. The graph shows a clear positive relationship between the mortality rate ratio, where a larger number represents a larger risk of mortality, and PM concentration, even after controlling for sex, age, height, weight, smoker status, and education level. Additionally, air pollution was most positively associated with death from lung cancer and cardiopulmonary disease. </a:t>
            </a:r>
          </a:p>
          <a:p>
            <a:endParaRPr lang="en-US" dirty="0"/>
          </a:p>
        </p:txBody>
      </p:sp>
      <p:sp>
        <p:nvSpPr>
          <p:cNvPr id="4" name="Slide Number Placeholder 3"/>
          <p:cNvSpPr>
            <a:spLocks noGrp="1"/>
          </p:cNvSpPr>
          <p:nvPr>
            <p:ph type="sldNum" sz="quarter" idx="10"/>
          </p:nvPr>
        </p:nvSpPr>
        <p:spPr/>
        <p:txBody>
          <a:bodyPr/>
          <a:lstStyle/>
          <a:p>
            <a:fld id="{0640001B-3AE9-4CA4-A20D-A649BB5B05B5}" type="slidenum">
              <a:rPr lang="en-US" smtClean="0"/>
              <a:t>16</a:t>
            </a:fld>
            <a:endParaRPr lang="en-US"/>
          </a:p>
        </p:txBody>
      </p:sp>
    </p:spTree>
    <p:extLst>
      <p:ext uri="{BB962C8B-B14F-4D97-AF65-F5344CB8AC3E}">
        <p14:creationId xmlns:p14="http://schemas.microsoft.com/office/powerpoint/2010/main" val="1985797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Increased mortality rates, or death rates, is just one outcome of air pollution exposure. Air pollution imposes health effects along an expansive spectrum. As this graphic depicts, the most severe outcome, death, impacts a relatively small number of people. However, as health effects grow milder—for example, of cardiovascular or respiratory illness, new onset cardiovascular or respiratory illness, lung function decrements and irritation—the number of people affected increases dramatically. Health effects along the entire spectrum, along with the secondary social and economic effects, should all be considered when assessing the impact of air pollution.</a:t>
            </a:r>
          </a:p>
          <a:p>
            <a:endParaRPr lang="en-US" dirty="0"/>
          </a:p>
          <a:p>
            <a:r>
              <a:rPr lang="en-US" dirty="0"/>
              <a:t>Let’s take a closer look at some of the studies that have characterized air pollution’s effects on cardiovascular and respiratory morbidities. </a:t>
            </a:r>
          </a:p>
          <a:p>
            <a:endParaRPr lang="en-US" dirty="0"/>
          </a:p>
        </p:txBody>
      </p:sp>
      <p:sp>
        <p:nvSpPr>
          <p:cNvPr id="4" name="Slide Number Placeholder 3"/>
          <p:cNvSpPr>
            <a:spLocks noGrp="1"/>
          </p:cNvSpPr>
          <p:nvPr>
            <p:ph type="sldNum" sz="quarter" idx="10"/>
          </p:nvPr>
        </p:nvSpPr>
        <p:spPr/>
        <p:txBody>
          <a:bodyPr/>
          <a:lstStyle/>
          <a:p>
            <a:fld id="{0640001B-3AE9-4CA4-A20D-A649BB5B05B5}" type="slidenum">
              <a:rPr lang="en-US" smtClean="0"/>
              <a:t>17</a:t>
            </a:fld>
            <a:endParaRPr lang="en-US"/>
          </a:p>
        </p:txBody>
      </p:sp>
    </p:spTree>
    <p:extLst>
      <p:ext uri="{BB962C8B-B14F-4D97-AF65-F5344CB8AC3E}">
        <p14:creationId xmlns:p14="http://schemas.microsoft.com/office/powerpoint/2010/main" val="238280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before, air pollution exposure can play a substantial role in worsening already existing respiratory illness. Among the many studies that characterize this effect is one 2007 study from the UK, in which researchers sought to characterize how lung function in asthmatic patients related to exposure to diesel traffic. In the study, 60 patients with mild or moderate asthma walked for 2 hours on a busy street in London one day, and through a park on another day. On average, the particulate matter levels were 29.3 </a:t>
            </a:r>
            <a:r>
              <a:rPr lang="en-US" dirty="0" err="1"/>
              <a:t>ug</a:t>
            </a:r>
            <a:r>
              <a:rPr lang="en-US" sz="1200" b="0" dirty="0"/>
              <a:t>/m</a:t>
            </a:r>
            <a:r>
              <a:rPr lang="en-US" sz="1200" b="0" baseline="30000" dirty="0"/>
              <a:t>3</a:t>
            </a:r>
            <a:r>
              <a:rPr lang="en-US" sz="1200" b="0" baseline="0" dirty="0"/>
              <a:t>, nearly three time today’s international guideline of 10</a:t>
            </a:r>
            <a:r>
              <a:rPr lang="en-US" dirty="0"/>
              <a:t>ug</a:t>
            </a:r>
            <a:r>
              <a:rPr lang="en-US" sz="1200" b="0" dirty="0"/>
              <a:t>/m</a:t>
            </a:r>
            <a:r>
              <a:rPr lang="en-US" sz="1200" b="0" baseline="30000" dirty="0"/>
              <a:t>3</a:t>
            </a:r>
            <a:r>
              <a:rPr lang="en-US" sz="1200" b="0" baseline="0" dirty="0"/>
              <a:t>. The average particulate matter levels in Hyde Park were substantially lower at 11.9 </a:t>
            </a:r>
            <a:r>
              <a:rPr lang="en-US" dirty="0" err="1"/>
              <a:t>ug</a:t>
            </a:r>
            <a:r>
              <a:rPr lang="en-US" sz="1200" b="0" dirty="0"/>
              <a:t>/m</a:t>
            </a:r>
            <a:r>
              <a:rPr lang="en-US" sz="1200" b="0" baseline="30000" dirty="0"/>
              <a:t>3</a:t>
            </a:r>
            <a:r>
              <a:rPr lang="en-US" sz="1200" b="0" baseline="0" dirty="0"/>
              <a:t>.</a:t>
            </a:r>
            <a:r>
              <a:rPr lang="en-US" dirty="0"/>
              <a:t> The lung function of each subjects before and after each walk was carefully assessed via forced expiratory volume (FEV). Concentrations of PM</a:t>
            </a:r>
            <a:r>
              <a:rPr lang="en-US" baseline="-25000" dirty="0"/>
              <a:t>2.5</a:t>
            </a:r>
            <a:r>
              <a:rPr lang="en-US" baseline="0" dirty="0"/>
              <a:t>, NO</a:t>
            </a:r>
            <a:r>
              <a:rPr lang="en-US" baseline="-25000" dirty="0"/>
              <a:t>2</a:t>
            </a:r>
            <a:r>
              <a:rPr lang="en-US" baseline="0" dirty="0"/>
              <a:t>, PM</a:t>
            </a:r>
            <a:r>
              <a:rPr lang="en-US" baseline="-25000" dirty="0"/>
              <a:t>10</a:t>
            </a:r>
            <a:r>
              <a:rPr lang="en-US" baseline="0" dirty="0"/>
              <a:t> and black carbon were measured. </a:t>
            </a:r>
          </a:p>
          <a:p>
            <a:endParaRPr lang="en-US" baseline="0" dirty="0"/>
          </a:p>
          <a:p>
            <a:r>
              <a:rPr lang="en-US" baseline="0" dirty="0"/>
              <a:t>In both the mild asthma and the moderate asthma groups, exposure to diesel traffic correlated with significantly more severe decreases in lung function than did exposure to Hyde Park.</a:t>
            </a:r>
            <a:endParaRPr lang="en-US"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0640001B-3AE9-4CA4-A20D-A649BB5B05B5}" type="slidenum">
              <a:rPr lang="en-US" smtClean="0"/>
              <a:t>18</a:t>
            </a:fld>
            <a:endParaRPr lang="en-US"/>
          </a:p>
        </p:txBody>
      </p:sp>
    </p:spTree>
    <p:extLst>
      <p:ext uri="{BB962C8B-B14F-4D97-AF65-F5344CB8AC3E}">
        <p14:creationId xmlns:p14="http://schemas.microsoft.com/office/powerpoint/2010/main" val="4151511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dirty="0"/>
              <a:t>In addition to exacerbating chronic lung conditions like asthma, air pollution can also influence lung development during the critical childhood stage. One study published in 2015 sought to look at the effects of long-term reductions in air pollution on respiratory health among children. In doing so, the researchers characterized lung development in children as a function of air pollution exposure. Annually, researchers measured the lung function of 2120 children aged 11-15, in 5 Californian cities over three cohort time periods: 1994-1998, 1997-2001, and 2007-2011. The pollutant concentrations measured were NO</a:t>
            </a:r>
            <a:r>
              <a:rPr lang="en-US" baseline="-25000" dirty="0"/>
              <a:t>2</a:t>
            </a:r>
            <a:r>
              <a:rPr lang="en-US" baseline="0" dirty="0"/>
              <a:t>, ozone, PM</a:t>
            </a:r>
            <a:r>
              <a:rPr lang="en-US" baseline="-25000" dirty="0"/>
              <a:t>10</a:t>
            </a:r>
            <a:r>
              <a:rPr lang="en-US" baseline="0" dirty="0"/>
              <a:t>, and PM</a:t>
            </a:r>
            <a:r>
              <a:rPr lang="en-US" baseline="-25000" dirty="0"/>
              <a:t>2.5</a:t>
            </a:r>
            <a:r>
              <a:rPr lang="en-US" baseline="0" dirty="0"/>
              <a:t>.</a:t>
            </a:r>
            <a:r>
              <a:rPr lang="en-US" dirty="0"/>
              <a:t> </a:t>
            </a:r>
          </a:p>
          <a:p>
            <a:endParaRPr lang="en-US" dirty="0"/>
          </a:p>
          <a:p>
            <a:r>
              <a:rPr lang="en-US" dirty="0"/>
              <a:t>Linear-regression models were then used to explore the relationship between declining pollution levels and lung-function development as indicated by FVC—forced vital capacity—a measure of lung size in liters. One salient study finding depicted in these graphs show that median decreases in NO</a:t>
            </a:r>
            <a:r>
              <a:rPr lang="en-US" baseline="-25000" dirty="0"/>
              <a:t>2</a:t>
            </a:r>
            <a:r>
              <a:rPr lang="en-US" baseline="0" dirty="0"/>
              <a:t> over time were associated with a gain of 169cc of forced vital capacity (FVC). </a:t>
            </a:r>
            <a:r>
              <a:rPr lang="en-US" dirty="0"/>
              <a:t>The study shows similar results for PM</a:t>
            </a:r>
            <a:r>
              <a:rPr lang="en-US" baseline="-25000" dirty="0"/>
              <a:t>2.5 </a:t>
            </a:r>
            <a:r>
              <a:rPr lang="en-US" baseline="0" dirty="0"/>
              <a:t>levels</a:t>
            </a:r>
            <a:r>
              <a:rPr lang="en-US" dirty="0"/>
              <a:t>: median decreases in PM</a:t>
            </a:r>
            <a:r>
              <a:rPr lang="en-US" baseline="-25000" dirty="0"/>
              <a:t>2.5</a:t>
            </a:r>
            <a:r>
              <a:rPr lang="en-US" baseline="0" dirty="0"/>
              <a:t> over time was associated with a gain of 127cc of forced vital capacity (FVC). </a:t>
            </a:r>
            <a:endParaRPr lang="en-US" dirty="0"/>
          </a:p>
          <a:p>
            <a:endParaRPr lang="en-US" dirty="0"/>
          </a:p>
          <a:p>
            <a:r>
              <a:rPr lang="en-US" dirty="0"/>
              <a:t>In concluding that long-term improvements in air quality were associated with statistically and clinically significant positive effects on lung-function growth in children, this study further characterizes air pollution’s negative effects on lung growth.</a:t>
            </a:r>
          </a:p>
          <a:p>
            <a:endParaRPr lang="en-US" dirty="0"/>
          </a:p>
        </p:txBody>
      </p:sp>
      <p:sp>
        <p:nvSpPr>
          <p:cNvPr id="4" name="Slide Number Placeholder 3"/>
          <p:cNvSpPr>
            <a:spLocks noGrp="1"/>
          </p:cNvSpPr>
          <p:nvPr>
            <p:ph type="sldNum" sz="quarter" idx="10"/>
          </p:nvPr>
        </p:nvSpPr>
        <p:spPr/>
        <p:txBody>
          <a:bodyPr/>
          <a:lstStyle/>
          <a:p>
            <a:fld id="{0640001B-3AE9-4CA4-A20D-A649BB5B05B5}" type="slidenum">
              <a:rPr lang="en-US" smtClean="0"/>
              <a:t>19</a:t>
            </a:fld>
            <a:endParaRPr lang="en-US"/>
          </a:p>
        </p:txBody>
      </p:sp>
    </p:spTree>
    <p:extLst>
      <p:ext uri="{BB962C8B-B14F-4D97-AF65-F5344CB8AC3E}">
        <p14:creationId xmlns:p14="http://schemas.microsoft.com/office/powerpoint/2010/main" val="3528797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on air pollution and health is organized into four sections. The first will answer the question, “Why should I care about air pollution?” by highlighting the scope and trajectory of the air pollution crisis. The next section answers questions about the components of air pollution, how it moves in our environment, how we can be exposed to it. Next, we explore the health effects of air pollution and its underlying mechanisms through a series of landmark epidemiological studies that helped establish the connection between air pollution and health. Finally, the last section highlights the major opportunities for addressing air pollution as well as what clinicians can do to be a part of the solution. </a:t>
            </a:r>
          </a:p>
        </p:txBody>
      </p:sp>
      <p:sp>
        <p:nvSpPr>
          <p:cNvPr id="4" name="Slide Number Placeholder 3"/>
          <p:cNvSpPr>
            <a:spLocks noGrp="1"/>
          </p:cNvSpPr>
          <p:nvPr>
            <p:ph type="sldNum" sz="quarter" idx="10"/>
          </p:nvPr>
        </p:nvSpPr>
        <p:spPr/>
        <p:txBody>
          <a:bodyPr/>
          <a:lstStyle/>
          <a:p>
            <a:fld id="{0640001B-3AE9-4CA4-A20D-A649BB5B05B5}" type="slidenum">
              <a:rPr lang="en-US" smtClean="0"/>
              <a:t>2</a:t>
            </a:fld>
            <a:endParaRPr lang="en-US"/>
          </a:p>
        </p:txBody>
      </p:sp>
    </p:spTree>
    <p:extLst>
      <p:ext uri="{BB962C8B-B14F-4D97-AF65-F5344CB8AC3E}">
        <p14:creationId xmlns:p14="http://schemas.microsoft.com/office/powerpoint/2010/main" val="37713849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let’s look at a 2017 cross-sectional study conducted in China on long-term exposure to PM2.5. From studies like the Harvard Six Cities study and many subsequent epidemiological studies like it, we know that exposure to air pollution has a strong association with cardiovascular disease. We also know that hypertension is associated with a long list of adverse cardiovascular health outcomes. In this next study, researchers sought to determine if there is a link between exposure to PM</a:t>
            </a:r>
            <a:r>
              <a:rPr lang="en-US" baseline="-25000" dirty="0"/>
              <a:t>2.5 </a:t>
            </a:r>
            <a:r>
              <a:rPr lang="en-US" baseline="0" dirty="0"/>
              <a:t>and risk of hypertension and estimate the hypertension risk attributable to ambient PM</a:t>
            </a:r>
            <a:r>
              <a:rPr lang="en-US" baseline="-25000" dirty="0"/>
              <a:t>2.5</a:t>
            </a:r>
            <a:r>
              <a:rPr lang="en-US" baseline="0" dirty="0"/>
              <a:t> exposure.</a:t>
            </a:r>
            <a:endParaRPr lang="en-US" dirty="0"/>
          </a:p>
          <a:p>
            <a:endParaRPr lang="en-US" dirty="0"/>
          </a:p>
          <a:p>
            <a:r>
              <a:rPr lang="en-US" dirty="0"/>
              <a:t>Here, researchers interviewed over 12,000 Chinese participants aged 50 years and older and measured their blood pressures. They also estimated annual average PM</a:t>
            </a:r>
            <a:r>
              <a:rPr lang="en-US" baseline="-25000" dirty="0"/>
              <a:t>2.5</a:t>
            </a:r>
            <a:r>
              <a:rPr lang="en-US" baseline="0" dirty="0"/>
              <a:t> concentrations from each community using satellite data. This map shows the geographic location of the study areas along with their corresponding PM</a:t>
            </a:r>
            <a:r>
              <a:rPr lang="en-US" baseline="-25000" dirty="0"/>
              <a:t>2.5</a:t>
            </a:r>
            <a:r>
              <a:rPr lang="en-US" baseline="0" dirty="0"/>
              <a:t> concentration and prevalence of hypertension. The research controlled the data for age, sex, BMI, consumption of fruit and vegetables, smoking amount, alcohol consumption, physical activity, marital status, urbanity, household income, educational level, domestic fuel type and ventilation. After analyzing the data, the researchers found that f</a:t>
            </a:r>
            <a:r>
              <a:rPr lang="en-US" dirty="0"/>
              <a:t>or each 10 </a:t>
            </a:r>
            <a:r>
              <a:rPr lang="en-US" dirty="0" err="1"/>
              <a:t>ug</a:t>
            </a:r>
            <a:r>
              <a:rPr lang="en-US" dirty="0"/>
              <a:t>/m</a:t>
            </a:r>
            <a:r>
              <a:rPr lang="en-US" baseline="30000" dirty="0"/>
              <a:t>3</a:t>
            </a:r>
            <a:r>
              <a:rPr lang="en-US" baseline="0" dirty="0"/>
              <a:t> increase in ambient PM</a:t>
            </a:r>
            <a:r>
              <a:rPr lang="en-US" baseline="-25000" dirty="0"/>
              <a:t>2.5</a:t>
            </a:r>
            <a:r>
              <a:rPr lang="en-US" baseline="0" dirty="0"/>
              <a:t>, the adjusted odds ratio of hypertension was 1.14. That is, for every increase of </a:t>
            </a:r>
            <a:r>
              <a:rPr lang="en-US" dirty="0"/>
              <a:t>10 </a:t>
            </a:r>
            <a:r>
              <a:rPr lang="en-US" dirty="0" err="1"/>
              <a:t>ug</a:t>
            </a:r>
            <a:r>
              <a:rPr lang="en-US" dirty="0"/>
              <a:t>/m</a:t>
            </a:r>
            <a:r>
              <a:rPr lang="en-US" baseline="30000" dirty="0"/>
              <a:t>3</a:t>
            </a:r>
            <a:r>
              <a:rPr lang="en-US" baseline="0" dirty="0"/>
              <a:t> increase in ambient PM</a:t>
            </a:r>
            <a:r>
              <a:rPr lang="en-US" baseline="-25000" dirty="0"/>
              <a:t>2.5</a:t>
            </a:r>
            <a:r>
              <a:rPr lang="en-US" baseline="0" dirty="0"/>
              <a:t>, the odds of having hypertension are 14% more likely. Additionally, they found that about 12% of the hypertension cases could be attributable to ambient PM2.5 exposure in the study population.</a:t>
            </a:r>
          </a:p>
          <a:p>
            <a:endParaRPr lang="en-US" baseline="0" dirty="0"/>
          </a:p>
          <a:p>
            <a:r>
              <a:rPr lang="en-US" baseline="0" dirty="0"/>
              <a:t>Additional analyses found that overweight and obesity could enhance the association while consumption of fruit was associated with lower risk.</a:t>
            </a:r>
          </a:p>
          <a:p>
            <a:endParaRPr lang="en-US" dirty="0"/>
          </a:p>
        </p:txBody>
      </p:sp>
      <p:sp>
        <p:nvSpPr>
          <p:cNvPr id="4" name="Slide Number Placeholder 3"/>
          <p:cNvSpPr>
            <a:spLocks noGrp="1"/>
          </p:cNvSpPr>
          <p:nvPr>
            <p:ph type="sldNum" sz="quarter" idx="10"/>
          </p:nvPr>
        </p:nvSpPr>
        <p:spPr/>
        <p:txBody>
          <a:bodyPr/>
          <a:lstStyle/>
          <a:p>
            <a:fld id="{0640001B-3AE9-4CA4-A20D-A649BB5B05B5}" type="slidenum">
              <a:rPr lang="en-US" smtClean="0"/>
              <a:t>20</a:t>
            </a:fld>
            <a:endParaRPr lang="en-US"/>
          </a:p>
        </p:txBody>
      </p:sp>
    </p:spTree>
    <p:extLst>
      <p:ext uri="{BB962C8B-B14F-4D97-AF65-F5344CB8AC3E}">
        <p14:creationId xmlns:p14="http://schemas.microsoft.com/office/powerpoint/2010/main" val="1826903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In a 2017 study, researchers analyzed 25 years of global data, researchers sought to characterize the </a:t>
            </a:r>
            <a:r>
              <a:rPr lang="en-US" sz="1200" kern="1200" dirty="0">
                <a:solidFill>
                  <a:schemeClr val="tx1"/>
                </a:solidFill>
                <a:effectLst/>
                <a:latin typeface="+mn-lt"/>
                <a:ea typeface="+mn-ea"/>
                <a:cs typeface="+mn-cs"/>
              </a:rPr>
              <a:t>spatial and temporal trends in mortality and burden of disease attributable to ambient air pollution from 1990 to 2015 at global, regional, and country levels. The results shown here are based on multiple ecological studies conducted around the world which all show similar results: chronic exposure to PM</a:t>
            </a:r>
            <a:r>
              <a:rPr lang="en-US" sz="1200" kern="1200" baseline="-25000" dirty="0">
                <a:solidFill>
                  <a:schemeClr val="tx1"/>
                </a:solidFill>
                <a:effectLst/>
                <a:latin typeface="+mn-lt"/>
                <a:ea typeface="+mn-ea"/>
                <a:cs typeface="+mn-cs"/>
              </a:rPr>
              <a:t>2.5</a:t>
            </a:r>
            <a:r>
              <a:rPr lang="en-US" sz="1200" kern="1200" baseline="0" dirty="0">
                <a:solidFill>
                  <a:schemeClr val="tx1"/>
                </a:solidFill>
                <a:effectLst/>
                <a:latin typeface="+mn-lt"/>
                <a:ea typeface="+mn-ea"/>
                <a:cs typeface="+mn-cs"/>
              </a:rPr>
              <a:t> presents a serious risk for health. These two figures show the integrate exposure-response curves in terms of relative risk of Ischemic heart disease and cerebrovascular disease at age 50 increases as annual average PM</a:t>
            </a:r>
            <a:r>
              <a:rPr lang="en-US" sz="1200" kern="1200" baseline="-25000" dirty="0">
                <a:solidFill>
                  <a:schemeClr val="tx1"/>
                </a:solidFill>
                <a:effectLst/>
                <a:latin typeface="+mn-lt"/>
                <a:ea typeface="+mn-ea"/>
                <a:cs typeface="+mn-cs"/>
              </a:rPr>
              <a:t>2.5</a:t>
            </a:r>
            <a:r>
              <a:rPr lang="en-US" sz="1200" kern="1200" baseline="0" dirty="0">
                <a:solidFill>
                  <a:schemeClr val="tx1"/>
                </a:solidFill>
                <a:effectLst/>
                <a:latin typeface="+mn-lt"/>
                <a:ea typeface="+mn-ea"/>
                <a:cs typeface="+mn-cs"/>
              </a:rPr>
              <a:t> concentrations increase. It depicts the converging conclusions of many epidemiological studies: as exposure to PM</a:t>
            </a:r>
            <a:r>
              <a:rPr lang="en-US" sz="1200" kern="1200" baseline="-25000" dirty="0">
                <a:solidFill>
                  <a:schemeClr val="tx1"/>
                </a:solidFill>
                <a:effectLst/>
                <a:latin typeface="+mn-lt"/>
                <a:ea typeface="+mn-ea"/>
                <a:cs typeface="+mn-cs"/>
              </a:rPr>
              <a:t>2.5</a:t>
            </a:r>
            <a:r>
              <a:rPr lang="en-US" sz="1200" kern="1200" baseline="0" dirty="0">
                <a:solidFill>
                  <a:schemeClr val="tx1"/>
                </a:solidFill>
                <a:effectLst/>
                <a:latin typeface="+mn-lt"/>
                <a:ea typeface="+mn-ea"/>
                <a:cs typeface="+mn-cs"/>
              </a:rPr>
              <a:t> increases, risk of cardiovascular illness increases too.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F86E05B-BD8B-4455-AF0C-E6A65B908855}" type="slidenum">
              <a:rPr lang="en-US"/>
              <a:t>21</a:t>
            </a:fld>
            <a:endParaRPr lang="en-US"/>
          </a:p>
        </p:txBody>
      </p:sp>
    </p:spTree>
    <p:extLst>
      <p:ext uri="{BB962C8B-B14F-4D97-AF65-F5344CB8AC3E}">
        <p14:creationId xmlns:p14="http://schemas.microsoft.com/office/powerpoint/2010/main" val="39331509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These next curves show integrated exposure-response curves for pulmonary illnesses. They depict the change in relative risk of lower respiratory infection, lung cancer, and COPD for all ages as a function of </a:t>
            </a:r>
            <a:r>
              <a:rPr lang="en-US" sz="1200" kern="1200" baseline="0" dirty="0">
                <a:solidFill>
                  <a:schemeClr val="tx1"/>
                </a:solidFill>
                <a:effectLst/>
                <a:latin typeface="+mn-lt"/>
                <a:ea typeface="+mn-ea"/>
                <a:cs typeface="+mn-cs"/>
              </a:rPr>
              <a:t>annual average PM</a:t>
            </a:r>
            <a:r>
              <a:rPr lang="en-US" sz="1200" kern="1200" baseline="-25000" dirty="0">
                <a:solidFill>
                  <a:schemeClr val="tx1"/>
                </a:solidFill>
                <a:effectLst/>
                <a:latin typeface="+mn-lt"/>
                <a:ea typeface="+mn-ea"/>
                <a:cs typeface="+mn-cs"/>
              </a:rPr>
              <a:t>2.5</a:t>
            </a:r>
            <a:r>
              <a:rPr lang="en-US" sz="1200" kern="1200" baseline="0" dirty="0">
                <a:solidFill>
                  <a:schemeClr val="tx1"/>
                </a:solidFill>
                <a:effectLst/>
                <a:latin typeface="+mn-lt"/>
                <a:ea typeface="+mn-ea"/>
                <a:cs typeface="+mn-cs"/>
              </a:rPr>
              <a:t> concentrations. Similarly, this relative risk increases significantly as annual average PM</a:t>
            </a:r>
            <a:r>
              <a:rPr lang="en-US" sz="1200" kern="1200" baseline="-25000" dirty="0">
                <a:solidFill>
                  <a:schemeClr val="tx1"/>
                </a:solidFill>
                <a:effectLst/>
                <a:latin typeface="+mn-lt"/>
                <a:ea typeface="+mn-ea"/>
                <a:cs typeface="+mn-cs"/>
              </a:rPr>
              <a:t>2.5</a:t>
            </a:r>
            <a:r>
              <a:rPr lang="en-US" sz="1200" kern="1200" baseline="0" dirty="0">
                <a:solidFill>
                  <a:schemeClr val="tx1"/>
                </a:solidFill>
                <a:effectLst/>
                <a:latin typeface="+mn-lt"/>
                <a:ea typeface="+mn-ea"/>
                <a:cs typeface="+mn-cs"/>
              </a:rPr>
              <a:t> concentrations increase. </a:t>
            </a:r>
            <a:r>
              <a:rPr lang="en-US" dirty="0">
                <a:cs typeface="Calibri"/>
              </a:rPr>
              <a:t>These curves that show the risk for all ages emphasizes the notion that chronic exposure to PM</a:t>
            </a:r>
            <a:r>
              <a:rPr lang="en-US" baseline="-25000" dirty="0">
                <a:cs typeface="Calibri"/>
              </a:rPr>
              <a:t>2.5</a:t>
            </a:r>
            <a:r>
              <a:rPr lang="en-US" baseline="0" dirty="0">
                <a:cs typeface="Calibri"/>
              </a:rPr>
              <a:t> over span of the life course contributes substantially to premature death and illness at all stages of life. </a:t>
            </a:r>
          </a:p>
          <a:p>
            <a:endParaRPr lang="en-US" dirty="0">
              <a:cs typeface="Calibri"/>
            </a:endParaRPr>
          </a:p>
        </p:txBody>
      </p:sp>
      <p:sp>
        <p:nvSpPr>
          <p:cNvPr id="4" name="Slide Number Placeholder 3"/>
          <p:cNvSpPr>
            <a:spLocks noGrp="1"/>
          </p:cNvSpPr>
          <p:nvPr>
            <p:ph type="sldNum" sz="quarter" idx="10"/>
          </p:nvPr>
        </p:nvSpPr>
        <p:spPr/>
        <p:txBody>
          <a:bodyPr/>
          <a:lstStyle/>
          <a:p>
            <a:fld id="{5F86E05B-BD8B-4455-AF0C-E6A65B908855}" type="slidenum">
              <a:rPr lang="en-US"/>
              <a:t>22</a:t>
            </a:fld>
            <a:endParaRPr lang="en-US"/>
          </a:p>
        </p:txBody>
      </p:sp>
    </p:spTree>
    <p:extLst>
      <p:ext uri="{BB962C8B-B14F-4D97-AF65-F5344CB8AC3E}">
        <p14:creationId xmlns:p14="http://schemas.microsoft.com/office/powerpoint/2010/main" val="2333006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cs typeface="Calibri"/>
              </a:rPr>
              <a:t>These researchers were also able to quantify the burden of disease inflicted by exposure to air pollution. The summarized data shown here shows the estimated number of deaths and DALYs (disability adjusted life-years) by cause attributable to air pollution in 2015. DALYs are a overall measure of disease burden as expressed by the number of years lost from ill-health, disability, or premature death. When calculated for large populations, we can think of DALYs as a measurement of the gap between disease status and an ideal health situation in which the whole population lives to an advanced age, free of disability and disease. Take a moment to appreciate the large number of deaths and DALYs attributable to outdoor air pollution.</a:t>
            </a:r>
          </a:p>
          <a:p>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5F86E05B-BD8B-4455-AF0C-E6A65B908855}" type="slidenum">
              <a:rPr lang="en-US"/>
              <a:t>23</a:t>
            </a:fld>
            <a:endParaRPr lang="en-US"/>
          </a:p>
        </p:txBody>
      </p:sp>
    </p:spTree>
    <p:extLst>
      <p:ext uri="{BB962C8B-B14F-4D97-AF65-F5344CB8AC3E}">
        <p14:creationId xmlns:p14="http://schemas.microsoft.com/office/powerpoint/2010/main" val="16309134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we address air pollution and its health effects?</a:t>
            </a:r>
          </a:p>
        </p:txBody>
      </p:sp>
      <p:sp>
        <p:nvSpPr>
          <p:cNvPr id="4" name="Slide Number Placeholder 3"/>
          <p:cNvSpPr>
            <a:spLocks noGrp="1"/>
          </p:cNvSpPr>
          <p:nvPr>
            <p:ph type="sldNum" sz="quarter" idx="10"/>
          </p:nvPr>
        </p:nvSpPr>
        <p:spPr/>
        <p:txBody>
          <a:bodyPr/>
          <a:lstStyle/>
          <a:p>
            <a:fld id="{0A5F2C4C-1053-4FF2-B630-09290EE97AB3}" type="slidenum">
              <a:rPr lang="en-US" smtClean="0"/>
              <a:t>24</a:t>
            </a:fld>
            <a:endParaRPr lang="en-US"/>
          </a:p>
        </p:txBody>
      </p:sp>
    </p:spTree>
    <p:extLst>
      <p:ext uri="{BB962C8B-B14F-4D97-AF65-F5344CB8AC3E}">
        <p14:creationId xmlns:p14="http://schemas.microsoft.com/office/powerpoint/2010/main" val="29870401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Sufficient air quality monitoring is one of the foundational steps to ensuring a clean air for all. Air quality data from monitors on the Earth’s surface can be integrated with remote satellite data modeling to give us the clearest picture of air pollution levels and source at any given moment. Conversely, a lack of surface monitors leads to a lack of awareness of the severity of the issue and undermines any strategy to address air pollution. In the map pictured here, each dot represents a surface monitoring station. Notice the massive lack of monitoring stations across huge areas in Africa, Southeast Asia, and in the Eastern Mediterranean. The huge data gaps hinders progress on addressing air pollution in these areas as measuring air quality enables governments to (1)identify sources of pollution, (2) estimate the harms of pollution and benefits of clean air, (3) pressure decision-makers to act, and (4) monitor and enforce existing air quality management policies.</a:t>
            </a:r>
          </a:p>
          <a:p>
            <a:endParaRPr lang="en-US" dirty="0"/>
          </a:p>
        </p:txBody>
      </p:sp>
      <p:sp>
        <p:nvSpPr>
          <p:cNvPr id="4" name="Slide Number Placeholder 3"/>
          <p:cNvSpPr>
            <a:spLocks noGrp="1"/>
          </p:cNvSpPr>
          <p:nvPr>
            <p:ph type="sldNum" sz="quarter" idx="10"/>
          </p:nvPr>
        </p:nvSpPr>
        <p:spPr/>
        <p:txBody>
          <a:bodyPr/>
          <a:lstStyle/>
          <a:p>
            <a:fld id="{0640001B-3AE9-4CA4-A20D-A649BB5B05B5}" type="slidenum">
              <a:rPr lang="en-US" smtClean="0"/>
              <a:t>25</a:t>
            </a:fld>
            <a:endParaRPr lang="en-US"/>
          </a:p>
        </p:txBody>
      </p:sp>
    </p:spTree>
    <p:extLst>
      <p:ext uri="{BB962C8B-B14F-4D97-AF65-F5344CB8AC3E}">
        <p14:creationId xmlns:p14="http://schemas.microsoft.com/office/powerpoint/2010/main" val="12752813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Proven solutions exist to halt and reverse air pollution. The most effective approach is targeted control measures that reduce polluting emissions from key sources. </a:t>
            </a:r>
            <a:endParaRPr lang="en-US" dirty="0">
              <a:effectLst/>
            </a:endParaRPr>
          </a:p>
          <a:p>
            <a:pPr marL="0" indent="0">
              <a:spcAft>
                <a:spcPts val="600"/>
              </a:spcAft>
              <a:buFont typeface="Arial" panose="020B0604020202020204" pitchFamily="34" charset="0"/>
              <a:buNone/>
            </a:pPr>
            <a:endParaRPr lang="en-US" sz="1200" dirty="0">
              <a:solidFill>
                <a:srgbClr val="0F0E74"/>
              </a:solidFill>
            </a:endParaRPr>
          </a:p>
          <a:p>
            <a:pPr marL="0" indent="0">
              <a:spcAft>
                <a:spcPts val="600"/>
              </a:spcAft>
              <a:buFont typeface="Arial" panose="020B0604020202020204" pitchFamily="34" charset="0"/>
              <a:buNone/>
            </a:pPr>
            <a:r>
              <a:rPr lang="en-US" sz="1200" dirty="0">
                <a:solidFill>
                  <a:srgbClr val="0F0E74"/>
                </a:solidFill>
              </a:rPr>
              <a:t>One sector that contributes tremendously to the health burden of air pollution exposure is household energy. Over 3 billion people are currently reliant on polluting fuels like wood, coal, charcoal, and kerosene to fulfill household energy needs for lighting, cooking, and heating. In households using these fuels, indoor air quality can be several times beyond the international guidelines for particle pollution, putting entire households at increased risk. Additionally, household air pollution contributes to at least 25% of outdoor PM</a:t>
            </a:r>
            <a:r>
              <a:rPr lang="en-US" sz="1200" baseline="-25000" dirty="0">
                <a:solidFill>
                  <a:srgbClr val="0F0E74"/>
                </a:solidFill>
              </a:rPr>
              <a:t>2.5</a:t>
            </a:r>
            <a:r>
              <a:rPr lang="en-US" sz="1200" baseline="0" dirty="0">
                <a:solidFill>
                  <a:srgbClr val="0F0E74"/>
                </a:solidFill>
              </a:rPr>
              <a:t> in some regions. </a:t>
            </a:r>
          </a:p>
          <a:p>
            <a:pPr marL="0" indent="0">
              <a:spcAft>
                <a:spcPts val="600"/>
              </a:spcAft>
              <a:buFont typeface="Arial" panose="020B0604020202020204" pitchFamily="34" charset="0"/>
              <a:buNone/>
            </a:pPr>
            <a:endParaRPr lang="en-US" sz="1200" baseline="0" dirty="0">
              <a:solidFill>
                <a:srgbClr val="0F0E74"/>
              </a:solidFill>
            </a:endParaRPr>
          </a:p>
          <a:p>
            <a:pPr marL="0" indent="0">
              <a:spcAft>
                <a:spcPts val="600"/>
              </a:spcAft>
              <a:buFont typeface="Arial" panose="020B0604020202020204" pitchFamily="34" charset="0"/>
              <a:buNone/>
            </a:pPr>
            <a:r>
              <a:rPr lang="en-US" sz="1200" baseline="0" dirty="0">
                <a:solidFill>
                  <a:srgbClr val="0F0E74"/>
                </a:solidFill>
              </a:rPr>
              <a:t>This map shows the percentage of population-weighted ambient PM</a:t>
            </a:r>
            <a:r>
              <a:rPr lang="en-US" sz="1200" baseline="-25000" dirty="0">
                <a:solidFill>
                  <a:srgbClr val="0F0E74"/>
                </a:solidFill>
              </a:rPr>
              <a:t>2.5</a:t>
            </a:r>
            <a:r>
              <a:rPr lang="en-US" sz="1200" baseline="0" dirty="0">
                <a:solidFill>
                  <a:srgbClr val="0F0E74"/>
                </a:solidFill>
              </a:rPr>
              <a:t> attributable to household cooking with solid fuels in 2010. Notice the significant ties between household and ambient air pollution in the region of sub-Saharan Africa, South Asia, Southeast Asia, and parts of Latin America and the Caribbean. Unsurprisingly, these areas overlap with many of the regions with the highest outdoor air pollution levels. Slow progress in these areas to move toward cleaner, sustainable energy for households such as LPG (liquified petroleum gas) and electricity, plays a huge role in maintaining such high air pollution levels in some of these areas.</a:t>
            </a:r>
          </a:p>
          <a:p>
            <a:pPr marL="0" indent="0">
              <a:spcAft>
                <a:spcPts val="600"/>
              </a:spcAft>
              <a:buFont typeface="Arial" panose="020B0604020202020204" pitchFamily="34" charset="0"/>
              <a:buNone/>
            </a:pPr>
            <a:endParaRPr lang="en-US" sz="1200" baseline="0" dirty="0">
              <a:solidFill>
                <a:srgbClr val="0F0E74"/>
              </a:solidFill>
            </a:endParaRPr>
          </a:p>
          <a:p>
            <a:pPr marL="0" indent="0">
              <a:spcAft>
                <a:spcPts val="600"/>
              </a:spcAft>
              <a:buFont typeface="Arial" panose="020B0604020202020204" pitchFamily="34" charset="0"/>
              <a:buNone/>
            </a:pPr>
            <a:r>
              <a:rPr lang="en-US" sz="1200" baseline="0" dirty="0">
                <a:solidFill>
                  <a:srgbClr val="0F0E74"/>
                </a:solidFill>
              </a:rPr>
              <a:t>To best meet this challenge, countries should aim to expand access to clean household energy to improve ambient air pollution levels and directly benefit households. Dome proven strategies include:</a:t>
            </a:r>
          </a:p>
          <a:p>
            <a:pPr marL="171450" indent="-171450">
              <a:spcAft>
                <a:spcPts val="600"/>
              </a:spcAft>
              <a:buFont typeface="Arial" panose="020B0604020202020204" pitchFamily="34" charset="0"/>
              <a:buChar char="•"/>
            </a:pPr>
            <a:r>
              <a:rPr lang="en-US" sz="1200" b="0" kern="1200" dirty="0">
                <a:solidFill>
                  <a:schemeClr val="tx1"/>
                </a:solidFill>
                <a:effectLst/>
                <a:latin typeface="+mn-lt"/>
                <a:ea typeface="+mn-ea"/>
                <a:cs typeface="+mn-cs"/>
              </a:rPr>
              <a:t>Clean cooking and heating fuels and technologies, such as LPG (liquified petroleum gas), piped gas or electricity to replace polluting cooking and heating fuels and improve household and outdoor air quality</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Efficient electric lamps, including solar-recharged LED lamps to replace kerosene lamps </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Energy efficient design to reduce energy consumption and associated emissions for heating and cooling </a:t>
            </a:r>
          </a:p>
          <a:p>
            <a:pPr marL="0" indent="0">
              <a:spcAft>
                <a:spcPts val="600"/>
              </a:spcAft>
              <a:buFont typeface="Arial" panose="020B0604020202020204" pitchFamily="34" charset="0"/>
              <a:buNone/>
            </a:pPr>
            <a:endParaRPr lang="en-US" sz="1200" dirty="0">
              <a:solidFill>
                <a:srgbClr val="0F0E74"/>
              </a:solidFill>
            </a:endParaRPr>
          </a:p>
        </p:txBody>
      </p:sp>
      <p:sp>
        <p:nvSpPr>
          <p:cNvPr id="4" name="Slide Number Placeholder 3"/>
          <p:cNvSpPr>
            <a:spLocks noGrp="1"/>
          </p:cNvSpPr>
          <p:nvPr>
            <p:ph type="sldNum" sz="quarter" idx="10"/>
          </p:nvPr>
        </p:nvSpPr>
        <p:spPr/>
        <p:txBody>
          <a:bodyPr/>
          <a:lstStyle/>
          <a:p>
            <a:fld id="{090073C8-E8EF-4774-938D-724C74635A3E}" type="slidenum">
              <a:rPr lang="en-US" smtClean="0"/>
              <a:t>26</a:t>
            </a:fld>
            <a:endParaRPr lang="en-US"/>
          </a:p>
        </p:txBody>
      </p:sp>
    </p:spTree>
    <p:extLst>
      <p:ext uri="{BB962C8B-B14F-4D97-AF65-F5344CB8AC3E}">
        <p14:creationId xmlns:p14="http://schemas.microsoft.com/office/powerpoint/2010/main" val="38891388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more of the most effective policy and public health solutions to reducing air pollution and its effect on health, organized by polluting sector. </a:t>
            </a:r>
          </a:p>
          <a:p>
            <a:pPr marL="0" indent="0">
              <a:buFontTx/>
              <a:buNone/>
            </a:pPr>
            <a:endParaRPr lang="en-US" dirty="0"/>
          </a:p>
          <a:p>
            <a:r>
              <a:rPr lang="en-US" sz="1200" b="1" kern="1200" dirty="0">
                <a:solidFill>
                  <a:schemeClr val="tx1"/>
                </a:solidFill>
                <a:effectLst/>
                <a:latin typeface="+mn-lt"/>
                <a:ea typeface="+mn-ea"/>
                <a:cs typeface="+mn-cs"/>
              </a:rPr>
              <a:t>Transportation</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Public and active transport, such as walking and cycling, can reduce private vehicle trips in polluting vehicles and promotes physical activity</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Emission standards and market incentives for cleaner engine technologies or electric vehicles reduce tailpipe emissions of harmful pollutants</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Cleaner fuels, such as low-sulfur diesel, compatible with clean engine technology vehicles, and persistent market pressure for cleaner technology can support a culture of low-emissions transportation</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Waste Management</a:t>
            </a:r>
            <a:r>
              <a:rPr lang="en-US" sz="1200" b="0" kern="1200" dirty="0">
                <a:solidFill>
                  <a:schemeClr val="tx1"/>
                </a:solidFill>
                <a:effectLst/>
                <a:latin typeface="+mn-lt"/>
                <a:ea typeface="+mn-ea"/>
                <a:cs typeface="+mn-cs"/>
              </a:rPr>
              <a:t> </a:t>
            </a:r>
            <a:endParaRPr lang="en-US" b="1" dirty="0">
              <a:effectLst/>
            </a:endParaRP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Bans on burning agricultural, residential, or industrial waste can dramatically reduce the amount of toxins emitted</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Waste-to-energy technologies with strict emissions control can not only reduce emissions but it can also offset fossil fuel use</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Landfill gas recovery and manure management can aid in reducing the amount of methane released into the atmosphere</a:t>
            </a:r>
          </a:p>
          <a:p>
            <a:endParaRPr lang="en-US" sz="1200" b="1" kern="1200" dirty="0">
              <a:solidFill>
                <a:schemeClr val="tx1"/>
              </a:solidFill>
              <a:effectLst/>
              <a:latin typeface="+mn-lt"/>
              <a:ea typeface="+mn-ea"/>
              <a:cs typeface="+mn-cs"/>
            </a:endParaRPr>
          </a:p>
          <a:p>
            <a:pPr marL="0" indent="0">
              <a:buFont typeface="Arial" panose="020B0604020202020204" pitchFamily="34" charset="0"/>
              <a:buNone/>
            </a:pPr>
            <a:r>
              <a:rPr lang="en-US" sz="1200" b="1" kern="1200" dirty="0">
                <a:solidFill>
                  <a:schemeClr val="tx1"/>
                </a:solidFill>
                <a:effectLst/>
                <a:latin typeface="+mn-lt"/>
                <a:ea typeface="+mn-ea"/>
                <a:cs typeface="+mn-cs"/>
              </a:rPr>
              <a:t>Industry</a:t>
            </a:r>
            <a:endParaRPr lang="en-US" b="1" dirty="0">
              <a:effectLst/>
            </a:endParaRP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Energy efficient technology and continuous maintenance for industrial machinery reduce excess emissions from industrial sources</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Replacing coal with sustainable natural gas for industrial process heating can reduce operational emissions</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Cap and trade or tax policies provide powerful economic incentives to shift to cleaner fuels and technologies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Power/energy generation</a:t>
            </a:r>
            <a:endParaRPr lang="en-US" b="1" dirty="0">
              <a:effectLst/>
            </a:endParaRP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Renewable energy, such as hydropower, solar or wind or nuclear energy can reduce or replace fossil fuel combustion </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Natural gas to replace coal, reducing particulate matter and black carbon emitted into the atmosphere</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Monitoring emissions and enforcing emission standards on industries and power plants to limit emissions and track progress over time</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0640001B-3AE9-4CA4-A20D-A649BB5B05B5}" type="slidenum">
              <a:rPr lang="en-US" smtClean="0"/>
              <a:t>27</a:t>
            </a:fld>
            <a:endParaRPr lang="en-US"/>
          </a:p>
        </p:txBody>
      </p:sp>
    </p:spTree>
    <p:extLst>
      <p:ext uri="{BB962C8B-B14F-4D97-AF65-F5344CB8AC3E}">
        <p14:creationId xmlns:p14="http://schemas.microsoft.com/office/powerpoint/2010/main" val="37770001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air pollution poses a serious health risk to everyone, people with chronic lung diseases are especially vulnerable to air pollution.  It can make symptoms of asthma or chronic obstructive lung disease like emphysema worse, causing shortness of breath and wheezing. Clinicians should communicate the following messages to their patients with chronic lung diseases:</a:t>
            </a:r>
          </a:p>
          <a:p>
            <a:pPr marL="171450" lvl="0" indent="-171450">
              <a:buFont typeface="Arial" panose="020B0604020202020204" pitchFamily="34" charset="0"/>
              <a:buChar char="•"/>
            </a:pPr>
            <a:r>
              <a:rPr lang="en-US" dirty="0"/>
              <a:t>Be aware of the air quality in your environment, especially if there may be sudden changes in air quality. This may happen seasonally or when there is a great deal of smoke in the air from forest fires or trash burning. Check the </a:t>
            </a:r>
            <a:r>
              <a:rPr lang="en-US" u="sng" dirty="0">
                <a:hlinkClick r:id="rId3"/>
              </a:rPr>
              <a:t>Air Quality Index World Map</a:t>
            </a:r>
            <a:r>
              <a:rPr lang="en-US" dirty="0"/>
              <a:t> for daily air quality conditions. </a:t>
            </a:r>
          </a:p>
          <a:p>
            <a:pPr marL="171450" lvl="0" indent="-171450">
              <a:buFont typeface="Arial" panose="020B0604020202020204" pitchFamily="34" charset="0"/>
              <a:buChar char="•"/>
            </a:pPr>
            <a:r>
              <a:rPr lang="en-US" dirty="0"/>
              <a:t>Remain indoors as much as possible on poor air quality days to reduce your exposure to pollutants. </a:t>
            </a:r>
          </a:p>
          <a:p>
            <a:pPr marL="171450" lvl="0" indent="-171450">
              <a:buFont typeface="Arial" panose="020B0604020202020204" pitchFamily="34" charset="0"/>
              <a:buChar char="•"/>
            </a:pPr>
            <a:r>
              <a:rPr lang="en-US" dirty="0"/>
              <a:t>If walking or exercising outdoors, try to avoid areas with heavy vehicular traffic or near known pollution sources. </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It’s important to understand that clinical solutions to protect human health from the risks imposed by air pollution is tremendously limited. While some harm for sensitive group can be avoided through clinical guidance, this guidance can not address the central causes of air pollution. Instead, strategies for the most significant and sustainable gains for health are rooted in public health policy and prevention, namely, monitoring air quality and reducing emissions at their source.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640001B-3AE9-4CA4-A20D-A649BB5B05B5}" type="slidenum">
              <a:rPr lang="en-US" smtClean="0"/>
              <a:t>28</a:t>
            </a:fld>
            <a:endParaRPr lang="en-US"/>
          </a:p>
        </p:txBody>
      </p:sp>
    </p:spTree>
    <p:extLst>
      <p:ext uri="{BB962C8B-B14F-4D97-AF65-F5344CB8AC3E}">
        <p14:creationId xmlns:p14="http://schemas.microsoft.com/office/powerpoint/2010/main" val="15369115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Clinicians have a major role to play in attaining the effective public health solutions that curb air pollution and its subsequent health effects. Historically, healthcare workers and other members of civil society have played a crucial role in successfully advocating for life-saving policies, especially when related to environmental health.</a:t>
            </a:r>
          </a:p>
          <a:p>
            <a:endParaRPr lang="en-US" dirty="0"/>
          </a:p>
          <a:p>
            <a:r>
              <a:rPr lang="en-US" dirty="0"/>
              <a:t>In 2016, The World Health Organization produced a road map for an enhanced global response to the adverse health effects of air pollution. Central to this plan is incorporating health sector leadership in raising awareness of the impacts of air pollution on health and of opportunities to protect the public’s health. Additionally, this will also ensure that health concerns are appropriately integrated into the decision-making, evaluation processes and national, regional, and local policies that address air pollution. More specifically, clinicians can advocate for clean, healthy air on behalf of their patients in the following ways:</a:t>
            </a:r>
          </a:p>
          <a:p>
            <a:pPr marL="171450" lvl="0" indent="-171450">
              <a:buFont typeface="Arial" panose="020B0604020202020204" pitchFamily="34" charset="0"/>
              <a:buChar char="•"/>
            </a:pPr>
            <a:r>
              <a:rPr lang="en-US" b="1" dirty="0"/>
              <a:t>Improve awareness in the global health community</a:t>
            </a:r>
            <a:r>
              <a:rPr lang="en-US" dirty="0"/>
              <a:t> including clinicians, public health practitioners, and scientists about air pollution and its health effects, sources and solutions, as well as harm-reduction measures for individuals.</a:t>
            </a:r>
          </a:p>
          <a:p>
            <a:pPr marL="171450" lvl="0" indent="-171450">
              <a:buFont typeface="Arial" panose="020B0604020202020204" pitchFamily="34" charset="0"/>
              <a:buChar char="•"/>
            </a:pPr>
            <a:r>
              <a:rPr lang="en-US" b="1" dirty="0"/>
              <a:t>Become part of a global network of informed health-oriented champions</a:t>
            </a:r>
            <a:r>
              <a:rPr lang="en-US" dirty="0"/>
              <a:t> and speakers on air pollution and health.</a:t>
            </a:r>
          </a:p>
          <a:p>
            <a:pPr marL="171450" lvl="0" indent="-171450">
              <a:buFont typeface="Arial" panose="020B0604020202020204" pitchFamily="34" charset="0"/>
              <a:buChar char="•"/>
            </a:pPr>
            <a:r>
              <a:rPr lang="en-US" b="1" dirty="0"/>
              <a:t>Grow public awareness</a:t>
            </a:r>
            <a:r>
              <a:rPr lang="en-US" dirty="0"/>
              <a:t> of the dangers of air pollution through communicating with media outlets and patients.</a:t>
            </a:r>
          </a:p>
          <a:p>
            <a:pPr marL="171450" lvl="0" indent="-171450">
              <a:buFont typeface="Arial" panose="020B0604020202020204" pitchFamily="34" charset="0"/>
              <a:buChar char="•"/>
            </a:pPr>
            <a:r>
              <a:rPr lang="en-US" b="1" dirty="0"/>
              <a:t>Exert political pressure</a:t>
            </a:r>
            <a:r>
              <a:rPr lang="en-US" dirty="0"/>
              <a:t> on governments to encourage aggressive clean air policies.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WHO roadmap for an enhance global response to the adverse health effects of air pollution </a:t>
            </a:r>
            <a:r>
              <a:rPr lang="en-US" dirty="0"/>
              <a:t>- http://apps.who.int/gb/ebwha/pdf_files/WHA69/A69_18-en.pdf?ua=1</a:t>
            </a:r>
          </a:p>
        </p:txBody>
      </p:sp>
      <p:sp>
        <p:nvSpPr>
          <p:cNvPr id="4" name="Slide Number Placeholder 3"/>
          <p:cNvSpPr>
            <a:spLocks noGrp="1"/>
          </p:cNvSpPr>
          <p:nvPr>
            <p:ph type="sldNum" sz="quarter" idx="10"/>
          </p:nvPr>
        </p:nvSpPr>
        <p:spPr/>
        <p:txBody>
          <a:bodyPr/>
          <a:lstStyle/>
          <a:p>
            <a:fld id="{0A5F2C4C-1053-4FF2-B630-09290EE97AB3}" type="slidenum">
              <a:rPr lang="en-US" smtClean="0"/>
              <a:t>29</a:t>
            </a:fld>
            <a:endParaRPr lang="en-US"/>
          </a:p>
        </p:txBody>
      </p:sp>
    </p:spTree>
    <p:extLst>
      <p:ext uri="{BB962C8B-B14F-4D97-AF65-F5344CB8AC3E}">
        <p14:creationId xmlns:p14="http://schemas.microsoft.com/office/powerpoint/2010/main" val="3752450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begin with the question, “Why should I care about air pollution?”</a:t>
            </a:r>
          </a:p>
        </p:txBody>
      </p:sp>
      <p:sp>
        <p:nvSpPr>
          <p:cNvPr id="4" name="Slide Number Placeholder 3"/>
          <p:cNvSpPr>
            <a:spLocks noGrp="1"/>
          </p:cNvSpPr>
          <p:nvPr>
            <p:ph type="sldNum" sz="quarter" idx="10"/>
          </p:nvPr>
        </p:nvSpPr>
        <p:spPr/>
        <p:txBody>
          <a:bodyPr/>
          <a:lstStyle/>
          <a:p>
            <a:fld id="{0640001B-3AE9-4CA4-A20D-A649BB5B05B5}" type="slidenum">
              <a:rPr lang="en-US" smtClean="0"/>
              <a:t>3</a:t>
            </a:fld>
            <a:endParaRPr lang="en-US"/>
          </a:p>
        </p:txBody>
      </p:sp>
    </p:spTree>
    <p:extLst>
      <p:ext uri="{BB962C8B-B14F-4D97-AF65-F5344CB8AC3E}">
        <p14:creationId xmlns:p14="http://schemas.microsoft.com/office/powerpoint/2010/main" val="8733358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meet this challenge, we call on you to join </a:t>
            </a:r>
            <a:r>
              <a:rPr lang="en-US" sz="1200" b="1" kern="1200" dirty="0">
                <a:solidFill>
                  <a:schemeClr val="tx1"/>
                </a:solidFill>
                <a:effectLst/>
                <a:latin typeface="+mn-lt"/>
                <a:ea typeface="+mn-ea"/>
                <a:cs typeface="+mn-cs"/>
              </a:rPr>
              <a:t>Inspire: Health Advocates for Clean Air</a:t>
            </a:r>
            <a:r>
              <a:rPr lang="en-US" sz="1200" kern="1200" dirty="0">
                <a:solidFill>
                  <a:schemeClr val="tx1"/>
                </a:solidFill>
                <a:effectLst/>
                <a:latin typeface="+mn-lt"/>
                <a:ea typeface="+mn-ea"/>
                <a:cs typeface="+mn-cs"/>
              </a:rPr>
              <a:t>. Inspire is a global coalition of clinicians, public health professionals, and organizations mobilizing for clean air action. Like air pollution itself, </a:t>
            </a:r>
            <a:r>
              <a:rPr lang="en-US" sz="1200" b="1" kern="1200" dirty="0">
                <a:solidFill>
                  <a:schemeClr val="tx1"/>
                </a:solidFill>
                <a:effectLst/>
                <a:latin typeface="+mn-lt"/>
                <a:ea typeface="+mn-ea"/>
                <a:cs typeface="+mn-cs"/>
              </a:rPr>
              <a:t>Inspire </a:t>
            </a:r>
            <a:r>
              <a:rPr lang="en-US" sz="1200" kern="1200" dirty="0">
                <a:solidFill>
                  <a:schemeClr val="tx1"/>
                </a:solidFill>
                <a:effectLst/>
                <a:latin typeface="+mn-lt"/>
                <a:ea typeface="+mn-ea"/>
                <a:cs typeface="+mn-cs"/>
              </a:rPr>
              <a:t>is global. Clinicians, health-oriented professionals and professional societies from every region who have an interest in reducing the health effects of air pollution are invited to become a part of this coalition. Inspire provides the world’s health communities with the framework and tools necessary </a:t>
            </a:r>
            <a:r>
              <a:rPr lang="en-US" sz="1200" b="0" i="0" kern="1200" dirty="0">
                <a:solidFill>
                  <a:schemeClr val="tx1"/>
                </a:solidFill>
                <a:effectLst/>
                <a:latin typeface="+mn-lt"/>
                <a:ea typeface="+mn-ea"/>
                <a:cs typeface="+mn-cs"/>
              </a:rPr>
              <a:t>to advocate for aggressive clean air policies that monitor air quality, reduce dangerous emissions, and protect the public from the harmful effects of air pollution. </a:t>
            </a:r>
            <a:r>
              <a:rPr lang="en-US" sz="1200" kern="1200" dirty="0">
                <a:solidFill>
                  <a:schemeClr val="tx1"/>
                </a:solidFill>
                <a:effectLst/>
                <a:latin typeface="+mn-lt"/>
                <a:ea typeface="+mn-ea"/>
                <a:cs typeface="+mn-cs"/>
              </a:rPr>
              <a:t>Through this coalition, clinicians, caregivers, and scientists can share resources, promote public understanding, and increase the political pressure needed to advance clean air policies.</a:t>
            </a:r>
            <a:endParaRPr lang="en-US" dirty="0">
              <a:effectLst/>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Visit InspireCleanAir.org for information on air quality near you and its effects on local health. You can also find tools to aid you and your peers in demanding local air pollution monitoring and emissions control policies from local governments. </a:t>
            </a:r>
          </a:p>
          <a:p>
            <a:r>
              <a:rPr lang="en-US" sz="1200" i="1" kern="1200" dirty="0">
                <a:solidFill>
                  <a:schemeClr val="tx1"/>
                </a:solidFill>
                <a:effectLst/>
                <a:latin typeface="+mn-lt"/>
                <a:ea typeface="+mn-ea"/>
                <a:cs typeface="+mn-cs"/>
              </a:rPr>
              <a:t>Join our network</a:t>
            </a:r>
            <a:r>
              <a:rPr lang="en-US" sz="1200" kern="1200" dirty="0">
                <a:solidFill>
                  <a:schemeClr val="tx1"/>
                </a:solidFill>
                <a:effectLst/>
                <a:latin typeface="+mn-lt"/>
                <a:ea typeface="+mn-ea"/>
                <a:cs typeface="+mn-cs"/>
              </a:rPr>
              <a:t> for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Opportunities to </a:t>
            </a:r>
            <a:r>
              <a:rPr lang="en-US" sz="1200" dirty="0">
                <a:latin typeface="Arial" panose="020B0604020202020204" pitchFamily="34" charset="0"/>
                <a:cs typeface="Arial" panose="020B0604020202020204" pitchFamily="34" charset="0"/>
              </a:rPr>
              <a:t>effect change and be a champion for clean air policies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News and updates on </a:t>
            </a:r>
            <a:r>
              <a:rPr lang="en-US" sz="1200" b="1" kern="1200" dirty="0">
                <a:solidFill>
                  <a:schemeClr val="tx1"/>
                </a:solidFill>
                <a:effectLst/>
                <a:latin typeface="+mn-lt"/>
                <a:ea typeface="+mn-ea"/>
                <a:cs typeface="+mn-cs"/>
              </a:rPr>
              <a:t>Inspire</a:t>
            </a:r>
            <a:r>
              <a:rPr lang="en-US" sz="1200" kern="1200" dirty="0">
                <a:solidFill>
                  <a:schemeClr val="tx1"/>
                </a:solidFill>
                <a:effectLst/>
                <a:latin typeface="+mn-lt"/>
                <a:ea typeface="+mn-ea"/>
                <a:cs typeface="+mn-cs"/>
              </a:rPr>
              <a:t> advocacy tools;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Engaging peer-to-peer contact; 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Invitations to participate in future trainings, workshops and advocacy events</a:t>
            </a:r>
          </a:p>
          <a:p>
            <a:endParaRPr lang="en-US" dirty="0"/>
          </a:p>
        </p:txBody>
      </p:sp>
      <p:sp>
        <p:nvSpPr>
          <p:cNvPr id="4" name="Slide Number Placeholder 3"/>
          <p:cNvSpPr>
            <a:spLocks noGrp="1"/>
          </p:cNvSpPr>
          <p:nvPr>
            <p:ph type="sldNum" sz="quarter" idx="10"/>
          </p:nvPr>
        </p:nvSpPr>
        <p:spPr/>
        <p:txBody>
          <a:bodyPr/>
          <a:lstStyle/>
          <a:p>
            <a:fld id="{0640001B-3AE9-4CA4-A20D-A649BB5B05B5}" type="slidenum">
              <a:rPr lang="en-US" smtClean="0"/>
              <a:t>30</a:t>
            </a:fld>
            <a:endParaRPr lang="en-US"/>
          </a:p>
        </p:txBody>
      </p:sp>
    </p:spTree>
    <p:extLst>
      <p:ext uri="{BB962C8B-B14F-4D97-AF65-F5344CB8AC3E}">
        <p14:creationId xmlns:p14="http://schemas.microsoft.com/office/powerpoint/2010/main" val="21408556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meet this challenge, we call on you to join </a:t>
            </a:r>
            <a:r>
              <a:rPr lang="en-US" sz="1200" b="1" kern="1200" dirty="0">
                <a:solidFill>
                  <a:schemeClr val="tx1"/>
                </a:solidFill>
                <a:effectLst/>
                <a:latin typeface="+mn-lt"/>
                <a:ea typeface="+mn-ea"/>
                <a:cs typeface="+mn-cs"/>
              </a:rPr>
              <a:t>Inspire: Health Advocates for Clean Air</a:t>
            </a:r>
            <a:r>
              <a:rPr lang="en-US" sz="1200" kern="1200" dirty="0">
                <a:solidFill>
                  <a:schemeClr val="tx1"/>
                </a:solidFill>
                <a:effectLst/>
                <a:latin typeface="+mn-lt"/>
                <a:ea typeface="+mn-ea"/>
                <a:cs typeface="+mn-cs"/>
              </a:rPr>
              <a:t>. Inspire is a global coalition of clinicians, public health professionals, and organizations mobilizing for clean air action. Like air pollution itself, </a:t>
            </a:r>
            <a:r>
              <a:rPr lang="en-US" sz="1200" b="1" kern="1200" dirty="0">
                <a:solidFill>
                  <a:schemeClr val="tx1"/>
                </a:solidFill>
                <a:effectLst/>
                <a:latin typeface="+mn-lt"/>
                <a:ea typeface="+mn-ea"/>
                <a:cs typeface="+mn-cs"/>
              </a:rPr>
              <a:t>Inspire </a:t>
            </a:r>
            <a:r>
              <a:rPr lang="en-US" sz="1200" kern="1200" dirty="0">
                <a:solidFill>
                  <a:schemeClr val="tx1"/>
                </a:solidFill>
                <a:effectLst/>
                <a:latin typeface="+mn-lt"/>
                <a:ea typeface="+mn-ea"/>
                <a:cs typeface="+mn-cs"/>
              </a:rPr>
              <a:t>is global. Clinicians, public professionals and organizations from every region who have an interest in reducing the health effects of air pollution are invited to become a part of this coalition. </a:t>
            </a:r>
            <a:r>
              <a:rPr lang="en-US" sz="1200" b="1" kern="1200" dirty="0">
                <a:solidFill>
                  <a:schemeClr val="tx1"/>
                </a:solidFill>
                <a:effectLst/>
                <a:latin typeface="+mn-lt"/>
                <a:ea typeface="+mn-ea"/>
                <a:cs typeface="+mn-cs"/>
              </a:rPr>
              <a:t>Inspire</a:t>
            </a:r>
            <a:r>
              <a:rPr lang="en-US" sz="1200" kern="1200" dirty="0">
                <a:solidFill>
                  <a:schemeClr val="tx1"/>
                </a:solidFill>
                <a:effectLst/>
                <a:latin typeface="+mn-lt"/>
                <a:ea typeface="+mn-ea"/>
                <a:cs typeface="+mn-cs"/>
              </a:rPr>
              <a:t> provides the world’s health communities with the framework and tools necessary to advance the clean air agenda. Through this coalition, clinicians, practitioners, caregivers, and scientists can share resources, promote public understanding, and increase the political pressure needed to advance clean air policies.</a:t>
            </a:r>
            <a:endParaRPr lang="en-US" dirty="0">
              <a:effectLst/>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Visit InspireCleanAir.org for information on air quality near you and its effects on local health. You can also find tools to aid you and your peers in demanding local air pollution monitoring and emissions control policies from local governments. </a:t>
            </a:r>
          </a:p>
          <a:p>
            <a:r>
              <a:rPr lang="en-US" sz="1200" i="1" kern="1200" dirty="0">
                <a:solidFill>
                  <a:schemeClr val="tx1"/>
                </a:solidFill>
                <a:effectLst/>
                <a:latin typeface="+mn-lt"/>
                <a:ea typeface="+mn-ea"/>
                <a:cs typeface="+mn-cs"/>
              </a:rPr>
              <a:t>Join our network</a:t>
            </a:r>
            <a:r>
              <a:rPr lang="en-US" sz="1200" kern="1200" dirty="0">
                <a:solidFill>
                  <a:schemeClr val="tx1"/>
                </a:solidFill>
                <a:effectLst/>
                <a:latin typeface="+mn-lt"/>
                <a:ea typeface="+mn-ea"/>
                <a:cs typeface="+mn-cs"/>
              </a:rPr>
              <a:t> for additional: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News and updates on </a:t>
            </a:r>
            <a:r>
              <a:rPr lang="en-US" sz="1200" b="1" kern="1200" dirty="0">
                <a:solidFill>
                  <a:schemeClr val="tx1"/>
                </a:solidFill>
                <a:effectLst/>
                <a:latin typeface="+mn-lt"/>
                <a:ea typeface="+mn-ea"/>
                <a:cs typeface="+mn-cs"/>
              </a:rPr>
              <a:t>Inspire</a:t>
            </a:r>
            <a:r>
              <a:rPr lang="en-US" sz="1200" kern="1200" dirty="0">
                <a:solidFill>
                  <a:schemeClr val="tx1"/>
                </a:solidFill>
                <a:effectLst/>
                <a:latin typeface="+mn-lt"/>
                <a:ea typeface="+mn-ea"/>
                <a:cs typeface="+mn-cs"/>
              </a:rPr>
              <a:t> advocacy tools;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Engaging peer-to-peer contact; 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Invitations to participate in future trainings, workshops and advocacy events</a:t>
            </a:r>
          </a:p>
          <a:p>
            <a:endParaRPr lang="en-US" dirty="0"/>
          </a:p>
          <a:p>
            <a:endParaRPr lang="en-US" dirty="0"/>
          </a:p>
        </p:txBody>
      </p:sp>
      <p:sp>
        <p:nvSpPr>
          <p:cNvPr id="4" name="Slide Number Placeholder 3"/>
          <p:cNvSpPr>
            <a:spLocks noGrp="1"/>
          </p:cNvSpPr>
          <p:nvPr>
            <p:ph type="sldNum" sz="quarter" idx="10"/>
          </p:nvPr>
        </p:nvSpPr>
        <p:spPr/>
        <p:txBody>
          <a:bodyPr/>
          <a:lstStyle/>
          <a:p>
            <a:fld id="{0A5F2C4C-1053-4FF2-B630-09290EE97AB3}" type="slidenum">
              <a:rPr lang="en-US" smtClean="0"/>
              <a:t>31</a:t>
            </a:fld>
            <a:endParaRPr lang="en-US"/>
          </a:p>
        </p:txBody>
      </p:sp>
    </p:spTree>
    <p:extLst>
      <p:ext uri="{BB962C8B-B14F-4D97-AF65-F5344CB8AC3E}">
        <p14:creationId xmlns:p14="http://schemas.microsoft.com/office/powerpoint/2010/main" val="1972006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reasons why you should care about air pollution. First, air pollution is an issue that effects all of us. Over 90% of the world’s population breathes polluted air as designated by the World Health Organization’s health-based international guideline. That’s over 6.5 billion people exposed to air pollution level that we know have a negative impact on health. </a:t>
            </a:r>
          </a:p>
          <a:p>
            <a:endParaRPr lang="en-US" dirty="0"/>
          </a:p>
          <a:p>
            <a:r>
              <a:rPr lang="en-US" dirty="0"/>
              <a:t>This map of the world shows annual mean concentrations of fine particulate matter—a common metric for air pollution levels—in urban areas of all nations. As shown here, most countries fall in a range above the 10.0 </a:t>
            </a:r>
            <a:r>
              <a:rPr lang="en-US" dirty="0" err="1"/>
              <a:t>ug</a:t>
            </a:r>
            <a:r>
              <a:rPr lang="en-US" dirty="0"/>
              <a:t>/m</a:t>
            </a:r>
            <a:r>
              <a:rPr lang="en-US" baseline="30000" dirty="0"/>
              <a:t>3</a:t>
            </a:r>
            <a:r>
              <a:rPr lang="en-US" baseline="0" dirty="0"/>
              <a:t> health-based international guideline for particulate matter air pollution levels. We will talk more about particulate matter later on in this presentation.</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640001B-3AE9-4CA4-A20D-A649BB5B05B5}" type="slidenum">
              <a:rPr lang="en-US" smtClean="0"/>
              <a:t>4</a:t>
            </a:fld>
            <a:endParaRPr lang="en-US"/>
          </a:p>
        </p:txBody>
      </p:sp>
    </p:spTree>
    <p:extLst>
      <p:ext uri="{BB962C8B-B14F-4D97-AF65-F5344CB8AC3E}">
        <p14:creationId xmlns:p14="http://schemas.microsoft.com/office/powerpoint/2010/main" val="2774655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reason to care about air pollution is rooted in the wide and severe risk it presents to human health. Studies have shown that air pollution is responsible for over 6 million deaths every year, making it by far the most important global environmental health risk. </a:t>
            </a:r>
          </a:p>
          <a:p>
            <a:endParaRPr lang="en-US" dirty="0"/>
          </a:p>
          <a:p>
            <a:r>
              <a:rPr lang="en-US" dirty="0"/>
              <a:t>To better understand the weight of the health risk imposed by air pollution, let’s compare it to other known global health risk factors. This graph shows data from the Institute of the Health Metric and Evaluation (IHME) and depicts the top global risk factors for death among both sexes and all ages for 2016. It shows air pollution as the 4</a:t>
            </a:r>
            <a:r>
              <a:rPr lang="en-US" baseline="30000" dirty="0"/>
              <a:t>th</a:t>
            </a:r>
            <a:r>
              <a:rPr lang="en-US" dirty="0"/>
              <a:t> most important risk factor, below only high blood pressure, dietary risks, and tobacco. Note that air pollution is riskier than well-known metabolic factors like high BMI and high cholesterol, as well as other environmental risk factors like lacking access to clean water and sanitation.</a:t>
            </a:r>
          </a:p>
        </p:txBody>
      </p:sp>
      <p:sp>
        <p:nvSpPr>
          <p:cNvPr id="4" name="Slide Number Placeholder 3"/>
          <p:cNvSpPr>
            <a:spLocks noGrp="1"/>
          </p:cNvSpPr>
          <p:nvPr>
            <p:ph type="sldNum" sz="quarter" idx="10"/>
          </p:nvPr>
        </p:nvSpPr>
        <p:spPr/>
        <p:txBody>
          <a:bodyPr/>
          <a:lstStyle/>
          <a:p>
            <a:fld id="{0640001B-3AE9-4CA4-A20D-A649BB5B05B5}" type="slidenum">
              <a:rPr lang="en-US" smtClean="0"/>
              <a:t>5</a:t>
            </a:fld>
            <a:endParaRPr lang="en-US"/>
          </a:p>
        </p:txBody>
      </p:sp>
    </p:spTree>
    <p:extLst>
      <p:ext uri="{BB962C8B-B14F-4D97-AF65-F5344CB8AC3E}">
        <p14:creationId xmlns:p14="http://schemas.microsoft.com/office/powerpoint/2010/main" val="511567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Lastly, air pollution and it’s toll on human health have worsened on a global scale over time. This figure shows number of deaths attributed to outdoor air pollution by cause from 1990 to 2015. A major contributor to this demonstrated increase </a:t>
            </a:r>
            <a:r>
              <a:rPr lang="en-US" sz="1200" kern="1200" dirty="0">
                <a:solidFill>
                  <a:schemeClr val="tx1"/>
                </a:solidFill>
                <a:effectLst/>
                <a:latin typeface="+mn-lt"/>
                <a:ea typeface="+mn-ea"/>
                <a:cs typeface="+mn-cs"/>
              </a:rPr>
              <a:t>is rooted in low- and middle-income countries where population growth and urbanization has brought increased emissions from heavy industry and motor vehicles, outpacing air pollution control measures.</a:t>
            </a:r>
            <a:r>
              <a:rPr lang="en-US" dirty="0"/>
              <a:t> Similarly over 3 billion people are living without access to clean household energy, leaving them to rely on burning dirty fossil fuels like wood, coal, and charcoal for cooking heating and light, creating a ton of air pollution in the process. However, air pollution is not getting worse everywhere. In fact, we know of several specific policies and strategies that have markedly reduce air pollution levels, and protect health in the process, enacted most notably in North America and Western Europe. We will talk about these solutions and how you can get involved later 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640001B-3AE9-4CA4-A20D-A649BB5B05B5}" type="slidenum">
              <a:rPr lang="en-US" smtClean="0"/>
              <a:t>6</a:t>
            </a:fld>
            <a:endParaRPr lang="en-US"/>
          </a:p>
        </p:txBody>
      </p:sp>
    </p:spTree>
    <p:extLst>
      <p:ext uri="{BB962C8B-B14F-4D97-AF65-F5344CB8AC3E}">
        <p14:creationId xmlns:p14="http://schemas.microsoft.com/office/powerpoint/2010/main" val="697936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air pollution?</a:t>
            </a:r>
          </a:p>
        </p:txBody>
      </p:sp>
      <p:sp>
        <p:nvSpPr>
          <p:cNvPr id="4" name="Slide Number Placeholder 3"/>
          <p:cNvSpPr>
            <a:spLocks noGrp="1"/>
          </p:cNvSpPr>
          <p:nvPr>
            <p:ph type="sldNum" sz="quarter" idx="10"/>
          </p:nvPr>
        </p:nvSpPr>
        <p:spPr/>
        <p:txBody>
          <a:bodyPr/>
          <a:lstStyle/>
          <a:p>
            <a:fld id="{0640001B-3AE9-4CA4-A20D-A649BB5B05B5}" type="slidenum">
              <a:rPr lang="en-US" smtClean="0"/>
              <a:t>7</a:t>
            </a:fld>
            <a:endParaRPr lang="en-US"/>
          </a:p>
        </p:txBody>
      </p:sp>
    </p:spTree>
    <p:extLst>
      <p:ext uri="{BB962C8B-B14F-4D97-AF65-F5344CB8AC3E}">
        <p14:creationId xmlns:p14="http://schemas.microsoft.com/office/powerpoint/2010/main" val="390236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Air pollution is a complex mixture of gases and particles that are formed from burning fuels and other materials or photochemical reactions in the atmosphere. Pollutants that are emitted directly into the air are called primary pollutants, and they come from a variety of sources: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Mobile sources like cars, trucks, boats, and planes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Stationery sources like homes, power plants, and factories with that use polluting fuels and outdated technology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Natural sources like wildfires and volcanoes</a:t>
            </a:r>
          </a:p>
          <a:p>
            <a:pPr marL="0" indent="0">
              <a:buFont typeface="Arial" panose="020B0604020202020204" pitchFamily="34" charset="0"/>
              <a:buNone/>
            </a:pPr>
            <a:r>
              <a:rPr lang="en-US" sz="1200" kern="1200" dirty="0">
                <a:solidFill>
                  <a:schemeClr val="tx1"/>
                </a:solidFill>
                <a:effectLst/>
                <a:latin typeface="+mn-lt"/>
                <a:ea typeface="+mn-ea"/>
                <a:cs typeface="+mn-cs"/>
              </a:rPr>
              <a:t>These primary pollutants are mostly carbon monoxide, nitrogen oxides, Sulphur dioxide, VOCs (volatile organic compounds), and particulate matter (PM). We will look at particulate matter more closely later on. </a:t>
            </a:r>
          </a:p>
          <a:p>
            <a:pPr marL="0" indent="0">
              <a:buFont typeface="Arial" panose="020B0604020202020204" pitchFamily="34" charset="0"/>
              <a:buNone/>
            </a:pPr>
            <a:r>
              <a:rPr lang="en-US" sz="1200" kern="1200" dirty="0">
                <a:solidFill>
                  <a:schemeClr val="tx1"/>
                </a:solidFill>
                <a:effectLst/>
                <a:latin typeface="+mn-lt"/>
                <a:ea typeface="+mn-ea"/>
                <a:cs typeface="+mn-cs"/>
              </a:rPr>
              <a:t>Pollutants that are formed in the atmosphere with primary pollutants interact are called secondary pollutants. These secondary pollutants include ozone, ammonium, and particulate matter. </a:t>
            </a:r>
          </a:p>
          <a:p>
            <a:pPr marL="0" indent="0">
              <a:buFont typeface="Arial" panose="020B0604020202020204" pitchFamily="34" charset="0"/>
              <a:buNone/>
            </a:pPr>
            <a:r>
              <a:rPr lang="en-US" sz="1200" kern="1200" dirty="0">
                <a:solidFill>
                  <a:schemeClr val="tx1"/>
                </a:solidFill>
                <a:effectLst/>
                <a:latin typeface="+mn-lt"/>
                <a:ea typeface="+mn-ea"/>
                <a:cs typeface="+mn-cs"/>
              </a:rPr>
              <a:t>Both primary and secondary pollutants can be transported great distances from their original sources by daily and season wind patterns.</a:t>
            </a:r>
            <a:endParaRPr lang="en-US" dirty="0"/>
          </a:p>
        </p:txBody>
      </p:sp>
      <p:sp>
        <p:nvSpPr>
          <p:cNvPr id="4" name="Slide Number Placeholder 3"/>
          <p:cNvSpPr>
            <a:spLocks noGrp="1"/>
          </p:cNvSpPr>
          <p:nvPr>
            <p:ph type="sldNum" sz="quarter" idx="10"/>
          </p:nvPr>
        </p:nvSpPr>
        <p:spPr/>
        <p:txBody>
          <a:bodyPr/>
          <a:lstStyle/>
          <a:p>
            <a:fld id="{0640001B-3AE9-4CA4-A20D-A649BB5B05B5}" type="slidenum">
              <a:rPr lang="en-US" smtClean="0"/>
              <a:t>8</a:t>
            </a:fld>
            <a:endParaRPr lang="en-US"/>
          </a:p>
        </p:txBody>
      </p:sp>
    </p:spTree>
    <p:extLst>
      <p:ext uri="{BB962C8B-B14F-4D97-AF65-F5344CB8AC3E}">
        <p14:creationId xmlns:p14="http://schemas.microsoft.com/office/powerpoint/2010/main" val="2289989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 sectors are responsible for contributing to air pollution. This most notably includes, the power/energy sector, industry, transportation, buildings, fuel supply, and the agriculture &amp; waste sector. This graphic from the World Energy Outlook Special Report on Energy and Air Pollution shows that the different sectors emit many of the same pollutants, but in varying proportions. Highlights include: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Sulfur dioxide (SO</a:t>
            </a:r>
            <a:r>
              <a:rPr lang="en-US" sz="1200" b="1" kern="1200" baseline="-25000" dirty="0">
                <a:solidFill>
                  <a:schemeClr val="tx1"/>
                </a:solidFill>
                <a:effectLst/>
                <a:latin typeface="+mn-lt"/>
                <a:ea typeface="+mn-ea"/>
                <a:cs typeface="+mn-cs"/>
              </a:rPr>
              <a:t>2</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ormed by combustion of sulfur-containing fossil fuels for domestic heating, power generation, ships and motor vehicles is tied closely to emissions from heavy duty machinery used in power generation and industry sectors.</a:t>
            </a:r>
            <a:endParaRPr lang="en-US" dirty="0">
              <a:effectLst/>
            </a:endParaRP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Nitrogen oxides (NO</a:t>
            </a:r>
            <a:r>
              <a:rPr lang="en-US" sz="1200" b="1" kern="1200" baseline="-25000" dirty="0">
                <a:solidFill>
                  <a:schemeClr val="tx1"/>
                </a:solidFill>
                <a:effectLst/>
                <a:latin typeface="+mn-lt"/>
                <a:ea typeface="+mn-ea"/>
                <a:cs typeface="+mn-cs"/>
              </a:rPr>
              <a:t>x</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ormed by fuel combustion for heating, power generation, and in engines in vehicles and ships is heavily associated with the transport industry.</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Particulate matter (PM)</a:t>
            </a:r>
            <a:r>
              <a:rPr lang="en-US" sz="1200" b="0" kern="1200" dirty="0">
                <a:solidFill>
                  <a:schemeClr val="tx1"/>
                </a:solidFill>
                <a:effectLst/>
                <a:latin typeface="+mn-lt"/>
                <a:ea typeface="+mn-ea"/>
                <a:cs typeface="+mn-cs"/>
              </a:rPr>
              <a:t> is formed from bother combustion and reactions between pollutants in the atmosphere. We will go more into detail on PM in the following slides.</a:t>
            </a:r>
            <a:endParaRPr lang="en-US" b="1" dirty="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Photochemical reactions between emissions like Nitrogen oxides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Volatile organic compounds</a:t>
            </a:r>
            <a:r>
              <a:rPr lang="en-US" sz="1200" b="0" kern="1200" dirty="0">
                <a:solidFill>
                  <a:schemeClr val="tx1"/>
                </a:solidFill>
                <a:effectLst/>
                <a:latin typeface="+mn-lt"/>
                <a:ea typeface="+mn-ea"/>
                <a:cs typeface="+mn-cs"/>
              </a:rPr>
              <a:t> produce </a:t>
            </a:r>
            <a:r>
              <a:rPr lang="en-US" sz="1200" b="1" kern="1200" dirty="0">
                <a:solidFill>
                  <a:schemeClr val="tx1"/>
                </a:solidFill>
                <a:effectLst/>
                <a:latin typeface="+mn-lt"/>
                <a:ea typeface="+mn-ea"/>
                <a:cs typeface="+mn-cs"/>
              </a:rPr>
              <a:t>ground-level Ozone (O</a:t>
            </a:r>
            <a:r>
              <a:rPr lang="en-US" sz="1200" b="1" kern="1200" baseline="-25000"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which is included in the previous schematic as a secondary pollutant. </a:t>
            </a:r>
          </a:p>
        </p:txBody>
      </p:sp>
      <p:sp>
        <p:nvSpPr>
          <p:cNvPr id="4" name="Slide Number Placeholder 3"/>
          <p:cNvSpPr>
            <a:spLocks noGrp="1"/>
          </p:cNvSpPr>
          <p:nvPr>
            <p:ph type="sldNum" sz="quarter" idx="10"/>
          </p:nvPr>
        </p:nvSpPr>
        <p:spPr/>
        <p:txBody>
          <a:bodyPr/>
          <a:lstStyle/>
          <a:p>
            <a:fld id="{0640001B-3AE9-4CA4-A20D-A649BB5B05B5}" type="slidenum">
              <a:rPr lang="en-US" smtClean="0"/>
              <a:t>9</a:t>
            </a:fld>
            <a:endParaRPr lang="en-US"/>
          </a:p>
        </p:txBody>
      </p:sp>
    </p:spTree>
    <p:extLst>
      <p:ext uri="{BB962C8B-B14F-4D97-AF65-F5344CB8AC3E}">
        <p14:creationId xmlns:p14="http://schemas.microsoft.com/office/powerpoint/2010/main" val="3638146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DACFAB0-CF4C-5844-B12B-C1783BD20C3F}" type="datetimeFigureOut">
              <a:rPr lang="en-US" smtClean="0"/>
              <a:t>10/22/18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40B189-A1B7-6241-B87B-7C2BCA8E6EF4}" type="slidenum">
              <a:rPr lang="en-US" smtClean="0"/>
              <a:t>‹#›</a:t>
            </a:fld>
            <a:endParaRPr lang="en-US"/>
          </a:p>
        </p:txBody>
      </p:sp>
    </p:spTree>
    <p:extLst>
      <p:ext uri="{BB962C8B-B14F-4D97-AF65-F5344CB8AC3E}">
        <p14:creationId xmlns:p14="http://schemas.microsoft.com/office/powerpoint/2010/main" val="1996441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CFAB0-CF4C-5844-B12B-C1783BD20C3F}" type="datetimeFigureOut">
              <a:rPr lang="en-US" smtClean="0"/>
              <a:t>10/22/18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40B189-A1B7-6241-B87B-7C2BCA8E6EF4}" type="slidenum">
              <a:rPr lang="en-US" smtClean="0"/>
              <a:t>‹#›</a:t>
            </a:fld>
            <a:endParaRPr lang="en-US"/>
          </a:p>
        </p:txBody>
      </p:sp>
    </p:spTree>
    <p:extLst>
      <p:ext uri="{BB962C8B-B14F-4D97-AF65-F5344CB8AC3E}">
        <p14:creationId xmlns:p14="http://schemas.microsoft.com/office/powerpoint/2010/main" val="47792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CFAB0-CF4C-5844-B12B-C1783BD20C3F}" type="datetimeFigureOut">
              <a:rPr lang="en-US" smtClean="0"/>
              <a:t>10/22/18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40B189-A1B7-6241-B87B-7C2BCA8E6EF4}" type="slidenum">
              <a:rPr lang="en-US" smtClean="0"/>
              <a:t>‹#›</a:t>
            </a:fld>
            <a:endParaRPr lang="en-US"/>
          </a:p>
        </p:txBody>
      </p:sp>
    </p:spTree>
    <p:extLst>
      <p:ext uri="{BB962C8B-B14F-4D97-AF65-F5344CB8AC3E}">
        <p14:creationId xmlns:p14="http://schemas.microsoft.com/office/powerpoint/2010/main" val="82150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12"/>
          <p:cNvSpPr>
            <a:spLocks noGrp="1"/>
          </p:cNvSpPr>
          <p:nvPr>
            <p:ph type="ctrTitle"/>
          </p:nvPr>
        </p:nvSpPr>
        <p:spPr>
          <a:xfrm>
            <a:off x="838200" y="1895742"/>
            <a:ext cx="9144000" cy="2387600"/>
          </a:xfrm>
        </p:spPr>
        <p:txBody>
          <a:bodyPr/>
          <a:lstStyle/>
          <a:p>
            <a:pPr algn="l"/>
            <a:endParaRPr lang="en-US" dirty="0"/>
          </a:p>
        </p:txBody>
      </p:sp>
      <p:sp>
        <p:nvSpPr>
          <p:cNvPr id="9" name="Subtitle 13"/>
          <p:cNvSpPr>
            <a:spLocks noGrp="1"/>
          </p:cNvSpPr>
          <p:nvPr>
            <p:ph type="subTitle" idx="1"/>
          </p:nvPr>
        </p:nvSpPr>
        <p:spPr>
          <a:xfrm>
            <a:off x="838200" y="4375418"/>
            <a:ext cx="9144000" cy="1655762"/>
          </a:xfrm>
        </p:spPr>
        <p:txBody>
          <a:bodyPr/>
          <a:lstStyle/>
          <a:p>
            <a:pPr algn="l"/>
            <a:endParaRPr lang="en-US" dirty="0"/>
          </a:p>
        </p:txBody>
      </p:sp>
    </p:spTree>
    <p:extLst>
      <p:ext uri="{BB962C8B-B14F-4D97-AF65-F5344CB8AC3E}">
        <p14:creationId xmlns:p14="http://schemas.microsoft.com/office/powerpoint/2010/main" val="1253228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ED4651-948A-7745-82F9-022EB7C88BC8}" type="datetimeFigureOut">
              <a:rPr lang="en-US" smtClean="0"/>
              <a:t>10/22/18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1C99E1-00E5-544C-A9CC-C5907C0B7E41}" type="slidenum">
              <a:rPr lang="en-US" smtClean="0"/>
              <a:t>‹#›</a:t>
            </a:fld>
            <a:endParaRPr lang="en-US"/>
          </a:p>
        </p:txBody>
      </p:sp>
    </p:spTree>
    <p:extLst>
      <p:ext uri="{BB962C8B-B14F-4D97-AF65-F5344CB8AC3E}">
        <p14:creationId xmlns:p14="http://schemas.microsoft.com/office/powerpoint/2010/main" val="499672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ED4651-948A-7745-82F9-022EB7C88BC8}" type="datetimeFigureOut">
              <a:rPr lang="en-US" smtClean="0"/>
              <a:t>10/22/18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1C99E1-00E5-544C-A9CC-C5907C0B7E41}" type="slidenum">
              <a:rPr lang="en-US" smtClean="0"/>
              <a:t>‹#›</a:t>
            </a:fld>
            <a:endParaRPr lang="en-US"/>
          </a:p>
        </p:txBody>
      </p:sp>
    </p:spTree>
    <p:extLst>
      <p:ext uri="{BB962C8B-B14F-4D97-AF65-F5344CB8AC3E}">
        <p14:creationId xmlns:p14="http://schemas.microsoft.com/office/powerpoint/2010/main" val="1329723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ED4651-948A-7745-82F9-022EB7C88BC8}" type="datetimeFigureOut">
              <a:rPr lang="en-US" smtClean="0"/>
              <a:t>10/22/18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1C99E1-00E5-544C-A9CC-C5907C0B7E41}" type="slidenum">
              <a:rPr lang="en-US" smtClean="0"/>
              <a:t>‹#›</a:t>
            </a:fld>
            <a:endParaRPr lang="en-US"/>
          </a:p>
        </p:txBody>
      </p:sp>
    </p:spTree>
    <p:extLst>
      <p:ext uri="{BB962C8B-B14F-4D97-AF65-F5344CB8AC3E}">
        <p14:creationId xmlns:p14="http://schemas.microsoft.com/office/powerpoint/2010/main" val="1944319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ED4651-948A-7745-82F9-022EB7C88BC8}" type="datetimeFigureOut">
              <a:rPr lang="en-US" smtClean="0"/>
              <a:t>10/22/18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1C99E1-00E5-544C-A9CC-C5907C0B7E41}" type="slidenum">
              <a:rPr lang="en-US" smtClean="0"/>
              <a:t>‹#›</a:t>
            </a:fld>
            <a:endParaRPr lang="en-US"/>
          </a:p>
        </p:txBody>
      </p:sp>
    </p:spTree>
    <p:extLst>
      <p:ext uri="{BB962C8B-B14F-4D97-AF65-F5344CB8AC3E}">
        <p14:creationId xmlns:p14="http://schemas.microsoft.com/office/powerpoint/2010/main" val="2066176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ED4651-948A-7745-82F9-022EB7C88BC8}" type="datetimeFigureOut">
              <a:rPr lang="en-US" smtClean="0"/>
              <a:t>10/22/18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1C99E1-00E5-544C-A9CC-C5907C0B7E41}" type="slidenum">
              <a:rPr lang="en-US" smtClean="0"/>
              <a:t>‹#›</a:t>
            </a:fld>
            <a:endParaRPr lang="en-US"/>
          </a:p>
        </p:txBody>
      </p:sp>
    </p:spTree>
    <p:extLst>
      <p:ext uri="{BB962C8B-B14F-4D97-AF65-F5344CB8AC3E}">
        <p14:creationId xmlns:p14="http://schemas.microsoft.com/office/powerpoint/2010/main" val="1415258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ED4651-948A-7745-82F9-022EB7C88BC8}" type="datetimeFigureOut">
              <a:rPr lang="en-US" smtClean="0"/>
              <a:t>10/22/18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1C99E1-00E5-544C-A9CC-C5907C0B7E41}" type="slidenum">
              <a:rPr lang="en-US" smtClean="0"/>
              <a:t>‹#›</a:t>
            </a:fld>
            <a:endParaRPr lang="en-US"/>
          </a:p>
        </p:txBody>
      </p:sp>
    </p:spTree>
    <p:extLst>
      <p:ext uri="{BB962C8B-B14F-4D97-AF65-F5344CB8AC3E}">
        <p14:creationId xmlns:p14="http://schemas.microsoft.com/office/powerpoint/2010/main" val="7194748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ED4651-948A-7745-82F9-022EB7C88BC8}" type="datetimeFigureOut">
              <a:rPr lang="en-US" smtClean="0"/>
              <a:t>10/22/18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1C99E1-00E5-544C-A9CC-C5907C0B7E41}" type="slidenum">
              <a:rPr lang="en-US" smtClean="0"/>
              <a:t>‹#›</a:t>
            </a:fld>
            <a:endParaRPr lang="en-US"/>
          </a:p>
        </p:txBody>
      </p:sp>
    </p:spTree>
    <p:extLst>
      <p:ext uri="{BB962C8B-B14F-4D97-AF65-F5344CB8AC3E}">
        <p14:creationId xmlns:p14="http://schemas.microsoft.com/office/powerpoint/2010/main" val="1880081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CFAB0-CF4C-5844-B12B-C1783BD20C3F}" type="datetimeFigureOut">
              <a:rPr lang="en-US" smtClean="0"/>
              <a:t>10/22/18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40B189-A1B7-6241-B87B-7C2BCA8E6EF4}" type="slidenum">
              <a:rPr lang="en-US" smtClean="0"/>
              <a:t>‹#›</a:t>
            </a:fld>
            <a:endParaRPr lang="en-US"/>
          </a:p>
        </p:txBody>
      </p:sp>
    </p:spTree>
    <p:extLst>
      <p:ext uri="{BB962C8B-B14F-4D97-AF65-F5344CB8AC3E}">
        <p14:creationId xmlns:p14="http://schemas.microsoft.com/office/powerpoint/2010/main" val="2697196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ED4651-948A-7745-82F9-022EB7C88BC8}" type="datetimeFigureOut">
              <a:rPr lang="en-US" smtClean="0"/>
              <a:t>10/22/18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1C99E1-00E5-544C-A9CC-C5907C0B7E41}" type="slidenum">
              <a:rPr lang="en-US" smtClean="0"/>
              <a:t>‹#›</a:t>
            </a:fld>
            <a:endParaRPr lang="en-US"/>
          </a:p>
        </p:txBody>
      </p:sp>
    </p:spTree>
    <p:extLst>
      <p:ext uri="{BB962C8B-B14F-4D97-AF65-F5344CB8AC3E}">
        <p14:creationId xmlns:p14="http://schemas.microsoft.com/office/powerpoint/2010/main" val="4538927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ED4651-948A-7745-82F9-022EB7C88BC8}" type="datetimeFigureOut">
              <a:rPr lang="en-US" smtClean="0"/>
              <a:t>10/22/18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1C99E1-00E5-544C-A9CC-C5907C0B7E41}" type="slidenum">
              <a:rPr lang="en-US" smtClean="0"/>
              <a:t>‹#›</a:t>
            </a:fld>
            <a:endParaRPr lang="en-US"/>
          </a:p>
        </p:txBody>
      </p:sp>
    </p:spTree>
    <p:extLst>
      <p:ext uri="{BB962C8B-B14F-4D97-AF65-F5344CB8AC3E}">
        <p14:creationId xmlns:p14="http://schemas.microsoft.com/office/powerpoint/2010/main" val="7130140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ED4651-948A-7745-82F9-022EB7C88BC8}" type="datetimeFigureOut">
              <a:rPr lang="en-US" smtClean="0"/>
              <a:t>10/22/18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1C99E1-00E5-544C-A9CC-C5907C0B7E41}" type="slidenum">
              <a:rPr lang="en-US" smtClean="0"/>
              <a:t>‹#›</a:t>
            </a:fld>
            <a:endParaRPr lang="en-US"/>
          </a:p>
        </p:txBody>
      </p:sp>
    </p:spTree>
    <p:extLst>
      <p:ext uri="{BB962C8B-B14F-4D97-AF65-F5344CB8AC3E}">
        <p14:creationId xmlns:p14="http://schemas.microsoft.com/office/powerpoint/2010/main" val="669043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CFAB0-CF4C-5844-B12B-C1783BD20C3F}" type="datetimeFigureOut">
              <a:rPr lang="en-US" smtClean="0"/>
              <a:t>10/22/18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40B189-A1B7-6241-B87B-7C2BCA8E6EF4}" type="slidenum">
              <a:rPr lang="en-US" smtClean="0"/>
              <a:t>‹#›</a:t>
            </a:fld>
            <a:endParaRPr lang="en-US"/>
          </a:p>
        </p:txBody>
      </p:sp>
    </p:spTree>
    <p:extLst>
      <p:ext uri="{BB962C8B-B14F-4D97-AF65-F5344CB8AC3E}">
        <p14:creationId xmlns:p14="http://schemas.microsoft.com/office/powerpoint/2010/main" val="1988385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CFAB0-CF4C-5844-B12B-C1783BD20C3F}" type="datetimeFigureOut">
              <a:rPr lang="en-US" smtClean="0"/>
              <a:t>10/22/18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40B189-A1B7-6241-B87B-7C2BCA8E6EF4}" type="slidenum">
              <a:rPr lang="en-US" smtClean="0"/>
              <a:t>‹#›</a:t>
            </a:fld>
            <a:endParaRPr lang="en-US"/>
          </a:p>
        </p:txBody>
      </p:sp>
    </p:spTree>
    <p:extLst>
      <p:ext uri="{BB962C8B-B14F-4D97-AF65-F5344CB8AC3E}">
        <p14:creationId xmlns:p14="http://schemas.microsoft.com/office/powerpoint/2010/main" val="1795025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CFAB0-CF4C-5844-B12B-C1783BD20C3F}" type="datetimeFigureOut">
              <a:rPr lang="en-US" smtClean="0"/>
              <a:t>10/22/18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40B189-A1B7-6241-B87B-7C2BCA8E6EF4}" type="slidenum">
              <a:rPr lang="en-US" smtClean="0"/>
              <a:t>‹#›</a:t>
            </a:fld>
            <a:endParaRPr lang="en-US"/>
          </a:p>
        </p:txBody>
      </p:sp>
    </p:spTree>
    <p:extLst>
      <p:ext uri="{BB962C8B-B14F-4D97-AF65-F5344CB8AC3E}">
        <p14:creationId xmlns:p14="http://schemas.microsoft.com/office/powerpoint/2010/main" val="1141624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CFAB0-CF4C-5844-B12B-C1783BD20C3F}" type="datetimeFigureOut">
              <a:rPr lang="en-US" smtClean="0"/>
              <a:t>10/22/18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40B189-A1B7-6241-B87B-7C2BCA8E6EF4}" type="slidenum">
              <a:rPr lang="en-US" smtClean="0"/>
              <a:t>‹#›</a:t>
            </a:fld>
            <a:endParaRPr lang="en-US"/>
          </a:p>
        </p:txBody>
      </p:sp>
    </p:spTree>
    <p:extLst>
      <p:ext uri="{BB962C8B-B14F-4D97-AF65-F5344CB8AC3E}">
        <p14:creationId xmlns:p14="http://schemas.microsoft.com/office/powerpoint/2010/main" val="1668170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CFAB0-CF4C-5844-B12B-C1783BD20C3F}" type="datetimeFigureOut">
              <a:rPr lang="en-US" smtClean="0"/>
              <a:t>10/22/18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40B189-A1B7-6241-B87B-7C2BCA8E6EF4}" type="slidenum">
              <a:rPr lang="en-US" smtClean="0"/>
              <a:t>‹#›</a:t>
            </a:fld>
            <a:endParaRPr lang="en-US"/>
          </a:p>
        </p:txBody>
      </p:sp>
    </p:spTree>
    <p:extLst>
      <p:ext uri="{BB962C8B-B14F-4D97-AF65-F5344CB8AC3E}">
        <p14:creationId xmlns:p14="http://schemas.microsoft.com/office/powerpoint/2010/main" val="1536027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ACFAB0-CF4C-5844-B12B-C1783BD20C3F}" type="datetimeFigureOut">
              <a:rPr lang="en-US" smtClean="0"/>
              <a:t>10/22/18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40B189-A1B7-6241-B87B-7C2BCA8E6EF4}" type="slidenum">
              <a:rPr lang="en-US" smtClean="0"/>
              <a:t>‹#›</a:t>
            </a:fld>
            <a:endParaRPr lang="en-US"/>
          </a:p>
        </p:txBody>
      </p:sp>
    </p:spTree>
    <p:extLst>
      <p:ext uri="{BB962C8B-B14F-4D97-AF65-F5344CB8AC3E}">
        <p14:creationId xmlns:p14="http://schemas.microsoft.com/office/powerpoint/2010/main" val="1107977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ACFAB0-CF4C-5844-B12B-C1783BD20C3F}" type="datetimeFigureOut">
              <a:rPr lang="en-US" smtClean="0"/>
              <a:t>10/22/18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40B189-A1B7-6241-B87B-7C2BCA8E6EF4}" type="slidenum">
              <a:rPr lang="en-US" smtClean="0"/>
              <a:t>‹#›</a:t>
            </a:fld>
            <a:endParaRPr lang="en-US"/>
          </a:p>
        </p:txBody>
      </p:sp>
    </p:spTree>
    <p:extLst>
      <p:ext uri="{BB962C8B-B14F-4D97-AF65-F5344CB8AC3E}">
        <p14:creationId xmlns:p14="http://schemas.microsoft.com/office/powerpoint/2010/main" val="950635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Arial" charset="0"/>
                <a:cs typeface="Arial" charset="0"/>
              </a:defRPr>
            </a:lvl1pPr>
          </a:lstStyle>
          <a:p>
            <a:fld id="{FDACFAB0-CF4C-5844-B12B-C1783BD20C3F}" type="datetimeFigureOut">
              <a:rPr lang="en-US" smtClean="0"/>
              <a:pPr/>
              <a:t>10/22/18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Arial" charset="0"/>
                <a:cs typeface="Arial" charset="0"/>
              </a:defRPr>
            </a:lvl1pPr>
          </a:lstStyle>
          <a:p>
            <a:fld id="{1940B189-A1B7-6241-B87B-7C2BCA8E6EF4}" type="slidenum">
              <a:rPr lang="en-US" smtClean="0"/>
              <a:pPr/>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81000" y="6382548"/>
            <a:ext cx="1693590" cy="365125"/>
          </a:xfrm>
          <a:prstGeom prst="rect">
            <a:avLst/>
          </a:prstGeom>
        </p:spPr>
      </p:pic>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791851" y="6272223"/>
            <a:ext cx="1400149" cy="585777"/>
          </a:xfrm>
          <a:prstGeom prst="rect">
            <a:avLst/>
          </a:prstGeom>
        </p:spPr>
      </p:pic>
      <p:sp>
        <p:nvSpPr>
          <p:cNvPr id="9" name="Rectangle 8"/>
          <p:cNvSpPr/>
          <p:nvPr userDrawn="1"/>
        </p:nvSpPr>
        <p:spPr>
          <a:xfrm>
            <a:off x="0" y="0"/>
            <a:ext cx="185630" cy="6858000"/>
          </a:xfrm>
          <a:prstGeom prst="rect">
            <a:avLst/>
          </a:prstGeom>
          <a:solidFill>
            <a:srgbClr val="59C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3457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Arial" charset="0"/>
                <a:cs typeface="Arial" charset="0"/>
              </a:defRPr>
            </a:lvl1pPr>
          </a:lstStyle>
          <a:p>
            <a:fld id="{CDED4651-948A-7745-82F9-022EB7C88BC8}" type="datetimeFigureOut">
              <a:rPr lang="en-US" smtClean="0"/>
              <a:pPr/>
              <a:t>10/22/18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Arial" charset="0"/>
                <a:cs typeface="Arial" charset="0"/>
              </a:defRPr>
            </a:lvl1pPr>
          </a:lstStyle>
          <a:p>
            <a:fld id="{151C99E1-00E5-544C-A9CC-C5907C0B7E41}" type="slidenum">
              <a:rPr lang="en-US" smtClean="0"/>
              <a:pPr/>
              <a:t>‹#›</a:t>
            </a:fld>
            <a:endParaRPr lang="en-US"/>
          </a:p>
        </p:txBody>
      </p:sp>
    </p:spTree>
    <p:extLst>
      <p:ext uri="{BB962C8B-B14F-4D97-AF65-F5344CB8AC3E}">
        <p14:creationId xmlns:p14="http://schemas.microsoft.com/office/powerpoint/2010/main" val="1475982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2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aqicn.org/map/world/"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png"/><Relationship Id="rId7" Type="http://schemas.openxmlformats.org/officeDocument/2006/relationships/diagramColors" Target="../diagrams/colors4.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500218" y="507186"/>
            <a:ext cx="11291289" cy="595740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782397"/>
            <a:ext cx="3153781" cy="679931"/>
          </a:xfrm>
          <a:prstGeom prst="rect">
            <a:avLst/>
          </a:prstGeom>
        </p:spPr>
      </p:pic>
      <p:sp>
        <p:nvSpPr>
          <p:cNvPr id="13" name="Title 12"/>
          <p:cNvSpPr>
            <a:spLocks noGrp="1"/>
          </p:cNvSpPr>
          <p:nvPr>
            <p:ph type="ctrTitle"/>
          </p:nvPr>
        </p:nvSpPr>
        <p:spPr>
          <a:xfrm>
            <a:off x="838200" y="3417642"/>
            <a:ext cx="9144000" cy="865700"/>
          </a:xfrm>
        </p:spPr>
        <p:txBody>
          <a:bodyPr/>
          <a:lstStyle/>
          <a:p>
            <a:pPr algn="l"/>
            <a:r>
              <a:rPr lang="en-US" dirty="0"/>
              <a:t>Air Pollution and Health</a:t>
            </a:r>
          </a:p>
        </p:txBody>
      </p:sp>
      <p:sp>
        <p:nvSpPr>
          <p:cNvPr id="14" name="Subtitle 13"/>
          <p:cNvSpPr>
            <a:spLocks noGrp="1"/>
          </p:cNvSpPr>
          <p:nvPr>
            <p:ph type="subTitle" idx="4294967295"/>
          </p:nvPr>
        </p:nvSpPr>
        <p:spPr>
          <a:xfrm>
            <a:off x="838200" y="4375418"/>
            <a:ext cx="9937376" cy="1655762"/>
          </a:xfrm>
        </p:spPr>
        <p:txBody>
          <a:bodyPr/>
          <a:lstStyle/>
          <a:p>
            <a:pPr marL="0" indent="0" algn="l">
              <a:buNone/>
            </a:pPr>
            <a:r>
              <a:rPr lang="en-US" dirty="0"/>
              <a:t>Understanding the Problem and Advocating for Solutions</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0371" y="824929"/>
            <a:ext cx="2069233" cy="865700"/>
          </a:xfrm>
          <a:prstGeom prst="rect">
            <a:avLst/>
          </a:prstGeom>
        </p:spPr>
      </p:pic>
      <p:sp>
        <p:nvSpPr>
          <p:cNvPr id="2" name="TextBox 1"/>
          <p:cNvSpPr txBox="1"/>
          <p:nvPr/>
        </p:nvSpPr>
        <p:spPr>
          <a:xfrm>
            <a:off x="9696892" y="643897"/>
            <a:ext cx="2296632" cy="276999"/>
          </a:xfrm>
          <a:prstGeom prst="rect">
            <a:avLst/>
          </a:prstGeom>
          <a:noFill/>
          <a:ln>
            <a:noFill/>
          </a:ln>
        </p:spPr>
        <p:txBody>
          <a:bodyPr wrap="square" rtlCol="0">
            <a:spAutoFit/>
          </a:bodyPr>
          <a:lstStyle/>
          <a:p>
            <a:r>
              <a:rPr lang="en-US" sz="1200" b="1" dirty="0">
                <a:solidFill>
                  <a:schemeClr val="bg1">
                    <a:lumMod val="50000"/>
                  </a:schemeClr>
                </a:solidFill>
                <a:latin typeface="Arial" charset="0"/>
                <a:ea typeface="Arial" charset="0"/>
                <a:cs typeface="Arial" charset="0"/>
              </a:rPr>
              <a:t>A project by</a:t>
            </a:r>
          </a:p>
        </p:txBody>
      </p:sp>
    </p:spTree>
    <p:extLst>
      <p:ext uri="{BB962C8B-B14F-4D97-AF65-F5344CB8AC3E}">
        <p14:creationId xmlns:p14="http://schemas.microsoft.com/office/powerpoint/2010/main" val="1527401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934AF-CB0E-4778-A755-67D15562A148}"/>
              </a:ext>
            </a:extLst>
          </p:cNvPr>
          <p:cNvSpPr>
            <a:spLocks noGrp="1"/>
          </p:cNvSpPr>
          <p:nvPr>
            <p:ph type="title"/>
          </p:nvPr>
        </p:nvSpPr>
        <p:spPr/>
        <p:txBody>
          <a:bodyPr/>
          <a:lstStyle/>
          <a:p>
            <a:r>
              <a:rPr lang="en-US" dirty="0"/>
              <a:t>Particulate matter (PM)</a:t>
            </a:r>
          </a:p>
        </p:txBody>
      </p:sp>
      <p:sp>
        <p:nvSpPr>
          <p:cNvPr id="3" name="Content Placeholder 2">
            <a:extLst>
              <a:ext uri="{FF2B5EF4-FFF2-40B4-BE49-F238E27FC236}">
                <a16:creationId xmlns:a16="http://schemas.microsoft.com/office/drawing/2014/main" id="{59E68A91-488A-432B-908F-90BA20352C1C}"/>
              </a:ext>
            </a:extLst>
          </p:cNvPr>
          <p:cNvSpPr>
            <a:spLocks noGrp="1"/>
          </p:cNvSpPr>
          <p:nvPr>
            <p:ph idx="1"/>
          </p:nvPr>
        </p:nvSpPr>
        <p:spPr>
          <a:xfrm>
            <a:off x="838199" y="1825625"/>
            <a:ext cx="10781371" cy="1009960"/>
          </a:xfrm>
        </p:spPr>
        <p:txBody>
          <a:bodyPr/>
          <a:lstStyle/>
          <a:p>
            <a:r>
              <a:rPr lang="en-US" dirty="0"/>
              <a:t>Particulate matter refers to wide variety of airborne material, commonly manifesting as dust, soot, smog, or smoke.</a:t>
            </a:r>
          </a:p>
          <a:p>
            <a:endParaRPr lang="en-US" dirty="0"/>
          </a:p>
        </p:txBody>
      </p:sp>
      <p:sp>
        <p:nvSpPr>
          <p:cNvPr id="4" name="Text Box 2">
            <a:extLst>
              <a:ext uri="{FF2B5EF4-FFF2-40B4-BE49-F238E27FC236}">
                <a16:creationId xmlns:a16="http://schemas.microsoft.com/office/drawing/2014/main" id="{344ED88C-1EDF-48F2-9A6A-E704F7CAE7B8}"/>
              </a:ext>
            </a:extLst>
          </p:cNvPr>
          <p:cNvSpPr txBox="1">
            <a:spLocks noChangeArrowheads="1"/>
          </p:cNvSpPr>
          <p:nvPr/>
        </p:nvSpPr>
        <p:spPr bwMode="auto">
          <a:xfrm>
            <a:off x="9879971" y="4066509"/>
            <a:ext cx="914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b="1" dirty="0"/>
              <a:t>PM</a:t>
            </a:r>
          </a:p>
        </p:txBody>
      </p:sp>
      <p:sp>
        <p:nvSpPr>
          <p:cNvPr id="5" name="Text Box 4">
            <a:extLst>
              <a:ext uri="{FF2B5EF4-FFF2-40B4-BE49-F238E27FC236}">
                <a16:creationId xmlns:a16="http://schemas.microsoft.com/office/drawing/2014/main" id="{9AED5A29-E44B-4BB7-8654-14A83F1CD0EF}"/>
              </a:ext>
            </a:extLst>
          </p:cNvPr>
          <p:cNvSpPr txBox="1">
            <a:spLocks noChangeArrowheads="1"/>
          </p:cNvSpPr>
          <p:nvPr/>
        </p:nvSpPr>
        <p:spPr bwMode="auto">
          <a:xfrm>
            <a:off x="6182755" y="3303623"/>
            <a:ext cx="1524000" cy="2139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5000"/>
              </a:spcBef>
            </a:pPr>
            <a:r>
              <a:rPr lang="en-US" altLang="en-US" sz="2800" b="1" dirty="0"/>
              <a:t>PM</a:t>
            </a:r>
          </a:p>
          <a:p>
            <a:pPr algn="ctr">
              <a:spcBef>
                <a:spcPct val="25000"/>
              </a:spcBef>
            </a:pPr>
            <a:r>
              <a:rPr lang="en-US" altLang="en-US" sz="2800" b="1" dirty="0"/>
              <a:t>VOCs</a:t>
            </a:r>
          </a:p>
          <a:p>
            <a:pPr algn="ctr">
              <a:spcBef>
                <a:spcPct val="25000"/>
              </a:spcBef>
            </a:pPr>
            <a:r>
              <a:rPr lang="en-US" altLang="en-US" sz="2800" b="1" dirty="0"/>
              <a:t>NO</a:t>
            </a:r>
            <a:r>
              <a:rPr lang="en-US" altLang="en-US" sz="2800" b="1" baseline="-25000" dirty="0"/>
              <a:t>2</a:t>
            </a:r>
            <a:r>
              <a:rPr lang="en-US" altLang="en-US" sz="2800" b="1" dirty="0"/>
              <a:t> </a:t>
            </a:r>
          </a:p>
          <a:p>
            <a:pPr algn="ctr">
              <a:spcBef>
                <a:spcPct val="25000"/>
              </a:spcBef>
            </a:pPr>
            <a:r>
              <a:rPr lang="en-US" altLang="en-US" sz="2800" b="1" dirty="0"/>
              <a:t>SO</a:t>
            </a:r>
            <a:r>
              <a:rPr lang="en-US" altLang="en-US" sz="2800" b="1" baseline="-25000" dirty="0"/>
              <a:t>2</a:t>
            </a:r>
            <a:endParaRPr lang="en-US" altLang="en-US" sz="2800" b="1" dirty="0"/>
          </a:p>
        </p:txBody>
      </p:sp>
      <p:grpSp>
        <p:nvGrpSpPr>
          <p:cNvPr id="21" name="Group 20">
            <a:extLst>
              <a:ext uri="{FF2B5EF4-FFF2-40B4-BE49-F238E27FC236}">
                <a16:creationId xmlns:a16="http://schemas.microsoft.com/office/drawing/2014/main" id="{F9F4664D-9666-4798-BC1C-D2C9E80A6B74}"/>
              </a:ext>
            </a:extLst>
          </p:cNvPr>
          <p:cNvGrpSpPr/>
          <p:nvPr/>
        </p:nvGrpSpPr>
        <p:grpSpPr>
          <a:xfrm>
            <a:off x="7674175" y="3562349"/>
            <a:ext cx="1614488" cy="1666709"/>
            <a:chOff x="5118920" y="4667250"/>
            <a:chExt cx="1614488" cy="1333500"/>
          </a:xfrm>
        </p:grpSpPr>
        <p:sp>
          <p:nvSpPr>
            <p:cNvPr id="8" name="Line 8">
              <a:extLst>
                <a:ext uri="{FF2B5EF4-FFF2-40B4-BE49-F238E27FC236}">
                  <a16:creationId xmlns:a16="http://schemas.microsoft.com/office/drawing/2014/main" id="{635B06C1-C4AC-479B-BD04-E030C0DF8267}"/>
                </a:ext>
              </a:extLst>
            </p:cNvPr>
            <p:cNvSpPr>
              <a:spLocks noChangeShapeType="1"/>
            </p:cNvSpPr>
            <p:nvPr/>
          </p:nvSpPr>
          <p:spPr bwMode="auto">
            <a:xfrm>
              <a:off x="5133208" y="5543550"/>
              <a:ext cx="16002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dirty="0">
                <a:latin typeface="Calibri (Body)"/>
              </a:endParaRPr>
            </a:p>
          </p:txBody>
        </p:sp>
        <p:sp>
          <p:nvSpPr>
            <p:cNvPr id="9" name="Line 9">
              <a:extLst>
                <a:ext uri="{FF2B5EF4-FFF2-40B4-BE49-F238E27FC236}">
                  <a16:creationId xmlns:a16="http://schemas.microsoft.com/office/drawing/2014/main" id="{CEB3738C-ADED-43F2-9DC8-9D798677EF7D}"/>
                </a:ext>
              </a:extLst>
            </p:cNvPr>
            <p:cNvSpPr>
              <a:spLocks noChangeShapeType="1"/>
            </p:cNvSpPr>
            <p:nvPr/>
          </p:nvSpPr>
          <p:spPr bwMode="auto">
            <a:xfrm>
              <a:off x="5133208" y="6000750"/>
              <a:ext cx="16002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dirty="0"/>
            </a:p>
          </p:txBody>
        </p:sp>
        <p:sp>
          <p:nvSpPr>
            <p:cNvPr id="10" name="Line 10">
              <a:extLst>
                <a:ext uri="{FF2B5EF4-FFF2-40B4-BE49-F238E27FC236}">
                  <a16:creationId xmlns:a16="http://schemas.microsoft.com/office/drawing/2014/main" id="{2D8BC658-9D69-4E8C-BABC-DA3DC485C93B}"/>
                </a:ext>
              </a:extLst>
            </p:cNvPr>
            <p:cNvSpPr>
              <a:spLocks noChangeShapeType="1"/>
            </p:cNvSpPr>
            <p:nvPr/>
          </p:nvSpPr>
          <p:spPr bwMode="auto">
            <a:xfrm>
              <a:off x="5133208" y="5086350"/>
              <a:ext cx="16002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11" name="Line 10">
              <a:extLst>
                <a:ext uri="{FF2B5EF4-FFF2-40B4-BE49-F238E27FC236}">
                  <a16:creationId xmlns:a16="http://schemas.microsoft.com/office/drawing/2014/main" id="{ED9849CA-4183-4949-9545-E5F78934A60B}"/>
                </a:ext>
              </a:extLst>
            </p:cNvPr>
            <p:cNvSpPr>
              <a:spLocks noChangeShapeType="1"/>
            </p:cNvSpPr>
            <p:nvPr/>
          </p:nvSpPr>
          <p:spPr bwMode="auto">
            <a:xfrm>
              <a:off x="5118920" y="4667250"/>
              <a:ext cx="16002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sp>
        <p:nvSpPr>
          <p:cNvPr id="20" name="Text Box 4">
            <a:extLst>
              <a:ext uri="{FF2B5EF4-FFF2-40B4-BE49-F238E27FC236}">
                <a16:creationId xmlns:a16="http://schemas.microsoft.com/office/drawing/2014/main" id="{C6F25FA7-4F18-4F53-8DFE-C7F1E50BE603}"/>
              </a:ext>
            </a:extLst>
          </p:cNvPr>
          <p:cNvSpPr txBox="1">
            <a:spLocks noChangeArrowheads="1"/>
          </p:cNvSpPr>
          <p:nvPr/>
        </p:nvSpPr>
        <p:spPr bwMode="auto">
          <a:xfrm>
            <a:off x="645459" y="3277696"/>
            <a:ext cx="473191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25000"/>
              </a:spcBef>
            </a:pPr>
            <a:r>
              <a:rPr lang="en-US" sz="2800" dirty="0"/>
              <a:t>Household fuel combustion, power generation, open burning of trash, agricultural waste and forests, motor vehicles, natural sources, etc.</a:t>
            </a:r>
            <a:endParaRPr lang="en-US" altLang="en-US" sz="2800" b="1" dirty="0">
              <a:latin typeface="Arial" panose="020B0604020202020204" pitchFamily="34" charset="0"/>
            </a:endParaRPr>
          </a:p>
        </p:txBody>
      </p:sp>
      <p:sp>
        <p:nvSpPr>
          <p:cNvPr id="28" name="Line 10">
            <a:extLst>
              <a:ext uri="{FF2B5EF4-FFF2-40B4-BE49-F238E27FC236}">
                <a16:creationId xmlns:a16="http://schemas.microsoft.com/office/drawing/2014/main" id="{068CBC40-DA21-43AE-B773-3FA78FC76D2B}"/>
              </a:ext>
            </a:extLst>
          </p:cNvPr>
          <p:cNvSpPr>
            <a:spLocks noChangeShapeType="1"/>
          </p:cNvSpPr>
          <p:nvPr/>
        </p:nvSpPr>
        <p:spPr bwMode="auto">
          <a:xfrm>
            <a:off x="5408091" y="4389674"/>
            <a:ext cx="903271"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Tree>
    <p:extLst>
      <p:ext uri="{BB962C8B-B14F-4D97-AF65-F5344CB8AC3E}">
        <p14:creationId xmlns:p14="http://schemas.microsoft.com/office/powerpoint/2010/main" val="970816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C1591633-427E-4E80-BFFC-92768DF256BF}"/>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158686" y="694142"/>
            <a:ext cx="8437596" cy="5894759"/>
          </a:xfrm>
          <a:prstGeom prst="rect">
            <a:avLst/>
          </a:prstGeom>
        </p:spPr>
      </p:pic>
      <p:sp>
        <p:nvSpPr>
          <p:cNvPr id="3" name="TextBox 2">
            <a:extLst>
              <a:ext uri="{FF2B5EF4-FFF2-40B4-BE49-F238E27FC236}">
                <a16:creationId xmlns:a16="http://schemas.microsoft.com/office/drawing/2014/main" id="{DFD759B0-B769-4D9C-AADC-BA49CC6AC3AA}"/>
              </a:ext>
            </a:extLst>
          </p:cNvPr>
          <p:cNvSpPr txBox="1"/>
          <p:nvPr/>
        </p:nvSpPr>
        <p:spPr>
          <a:xfrm>
            <a:off x="2158686" y="6444257"/>
            <a:ext cx="2217906"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Source: US EPA</a:t>
            </a:r>
          </a:p>
        </p:txBody>
      </p:sp>
      <p:sp>
        <p:nvSpPr>
          <p:cNvPr id="6" name="Title 5">
            <a:extLst>
              <a:ext uri="{FF2B5EF4-FFF2-40B4-BE49-F238E27FC236}">
                <a16:creationId xmlns:a16="http://schemas.microsoft.com/office/drawing/2014/main" id="{C828C4DD-3B92-4DC9-8E05-2B46EC4BFBBD}"/>
              </a:ext>
            </a:extLst>
          </p:cNvPr>
          <p:cNvSpPr>
            <a:spLocks noGrp="1"/>
          </p:cNvSpPr>
          <p:nvPr>
            <p:ph type="title"/>
          </p:nvPr>
        </p:nvSpPr>
        <p:spPr>
          <a:xfrm>
            <a:off x="838200" y="257552"/>
            <a:ext cx="10515600" cy="764428"/>
          </a:xfrm>
        </p:spPr>
        <p:txBody>
          <a:bodyPr/>
          <a:lstStyle/>
          <a:p>
            <a:r>
              <a:rPr lang="en-US" dirty="0"/>
              <a:t>Particulate matter (PM)</a:t>
            </a:r>
          </a:p>
        </p:txBody>
      </p:sp>
    </p:spTree>
    <p:extLst>
      <p:ext uri="{BB962C8B-B14F-4D97-AF65-F5344CB8AC3E}">
        <p14:creationId xmlns:p14="http://schemas.microsoft.com/office/powerpoint/2010/main" val="4028128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Image result for compartmental deposition of particulate matter">
            <a:extLst>
              <a:ext uri="{FF2B5EF4-FFF2-40B4-BE49-F238E27FC236}">
                <a16:creationId xmlns:a16="http://schemas.microsoft.com/office/drawing/2014/main" id="{319A374D-C230-4D3B-BB8F-96A8DF55567E}"/>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686026" y="231314"/>
            <a:ext cx="9056378" cy="649287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26EF8C6D-CBE7-4CC2-8CD7-8F8F72B8D3F3}"/>
              </a:ext>
            </a:extLst>
          </p:cNvPr>
          <p:cNvSpPr>
            <a:spLocks noGrp="1"/>
          </p:cNvSpPr>
          <p:nvPr>
            <p:ph type="title"/>
          </p:nvPr>
        </p:nvSpPr>
        <p:spPr>
          <a:xfrm>
            <a:off x="8876368" y="970156"/>
            <a:ext cx="3077737" cy="2458844"/>
          </a:xfrm>
        </p:spPr>
        <p:txBody>
          <a:bodyPr>
            <a:normAutofit/>
          </a:bodyPr>
          <a:lstStyle/>
          <a:p>
            <a:r>
              <a:rPr lang="en-US" dirty="0"/>
              <a:t>Particle Deposition</a:t>
            </a:r>
          </a:p>
        </p:txBody>
      </p:sp>
      <p:sp>
        <p:nvSpPr>
          <p:cNvPr id="5" name="TextBox 4">
            <a:extLst>
              <a:ext uri="{FF2B5EF4-FFF2-40B4-BE49-F238E27FC236}">
                <a16:creationId xmlns:a16="http://schemas.microsoft.com/office/drawing/2014/main" id="{A37881C3-D440-4602-812A-0CDC1F1CB51C}"/>
              </a:ext>
            </a:extLst>
          </p:cNvPr>
          <p:cNvSpPr txBox="1"/>
          <p:nvPr/>
        </p:nvSpPr>
        <p:spPr>
          <a:xfrm>
            <a:off x="2226036" y="6341474"/>
            <a:ext cx="2305050" cy="400110"/>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Source: Environ Health </a:t>
            </a:r>
            <a:r>
              <a:rPr lang="en-US" sz="1000" dirty="0" err="1">
                <a:latin typeface="Arial" panose="020B0604020202020204" pitchFamily="34" charset="0"/>
                <a:cs typeface="Arial" panose="020B0604020202020204" pitchFamily="34" charset="0"/>
              </a:rPr>
              <a:t>Perspect</a:t>
            </a:r>
            <a:r>
              <a:rPr lang="en-US" sz="1000" dirty="0">
                <a:latin typeface="Arial" panose="020B0604020202020204" pitchFamily="34" charset="0"/>
                <a:cs typeface="Arial" panose="020B0604020202020204" pitchFamily="34" charset="0"/>
              </a:rPr>
              <a:t>. 2012 Aug;120(8):1183-9</a:t>
            </a:r>
          </a:p>
        </p:txBody>
      </p:sp>
    </p:spTree>
    <p:extLst>
      <p:ext uri="{BB962C8B-B14F-4D97-AF65-F5344CB8AC3E}">
        <p14:creationId xmlns:p14="http://schemas.microsoft.com/office/powerpoint/2010/main" val="4065907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55D94-B0AD-4801-9A81-D4D36C0D710C}"/>
              </a:ext>
            </a:extLst>
          </p:cNvPr>
          <p:cNvSpPr>
            <a:spLocks noGrp="1"/>
          </p:cNvSpPr>
          <p:nvPr>
            <p:ph type="title"/>
          </p:nvPr>
        </p:nvSpPr>
        <p:spPr/>
        <p:txBody>
          <a:bodyPr/>
          <a:lstStyle/>
          <a:p>
            <a:r>
              <a:rPr lang="en-US" dirty="0"/>
              <a:t>What are the health impacts of air pollution?</a:t>
            </a:r>
          </a:p>
        </p:txBody>
      </p:sp>
      <p:sp>
        <p:nvSpPr>
          <p:cNvPr id="3" name="Text Placeholder 2">
            <a:extLst>
              <a:ext uri="{FF2B5EF4-FFF2-40B4-BE49-F238E27FC236}">
                <a16:creationId xmlns:a16="http://schemas.microsoft.com/office/drawing/2014/main" id="{D79E2A09-5443-4E5A-825F-5122D3928E5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22096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1A5AC1-8B50-4F67-AB55-F1ACD814E8DD}"/>
              </a:ext>
            </a:extLst>
          </p:cNvPr>
          <p:cNvSpPr>
            <a:spLocks noGrp="1"/>
          </p:cNvSpPr>
          <p:nvPr>
            <p:ph type="title"/>
          </p:nvPr>
        </p:nvSpPr>
        <p:spPr>
          <a:xfrm>
            <a:off x="228601" y="231314"/>
            <a:ext cx="9166880" cy="630273"/>
          </a:xfrm>
        </p:spPr>
        <p:txBody>
          <a:bodyPr>
            <a:noAutofit/>
          </a:bodyPr>
          <a:lstStyle/>
          <a:p>
            <a:r>
              <a:rPr lang="en-US" sz="3800" dirty="0"/>
              <a:t>Air pollution has adverse effects on health</a:t>
            </a:r>
          </a:p>
        </p:txBody>
      </p:sp>
      <p:graphicFrame>
        <p:nvGraphicFramePr>
          <p:cNvPr id="8" name="Content Placeholder 7">
            <a:extLst>
              <a:ext uri="{FF2B5EF4-FFF2-40B4-BE49-F238E27FC236}">
                <a16:creationId xmlns:a16="http://schemas.microsoft.com/office/drawing/2014/main" id="{9438EE2C-EA03-4AA5-B58E-20CC2BB60C26}"/>
              </a:ext>
            </a:extLst>
          </p:cNvPr>
          <p:cNvGraphicFramePr>
            <a:graphicFrameLocks noGrp="1"/>
          </p:cNvGraphicFramePr>
          <p:nvPr>
            <p:ph idx="1"/>
            <p:extLst>
              <p:ext uri="{D42A27DB-BD31-4B8C-83A1-F6EECF244321}">
                <p14:modId xmlns:p14="http://schemas.microsoft.com/office/powerpoint/2010/main" val="568029494"/>
              </p:ext>
            </p:extLst>
          </p:nvPr>
        </p:nvGraphicFramePr>
        <p:xfrm>
          <a:off x="739121" y="1025995"/>
          <a:ext cx="9166879" cy="5374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5D1E3590-CB22-4DDC-B433-1D439A9D2F4A}"/>
              </a:ext>
            </a:extLst>
          </p:cNvPr>
          <p:cNvPicPr>
            <a:picLocks noChangeAspect="1"/>
          </p:cNvPicPr>
          <p:nvPr/>
        </p:nvPicPr>
        <p:blipFill>
          <a:blip r:embed="rId8">
            <a:clrChange>
              <a:clrFrom>
                <a:srgbClr val="F5F5F5"/>
              </a:clrFrom>
              <a:clrTo>
                <a:srgbClr val="F5F5F5">
                  <a:alpha val="0"/>
                </a:srgbClr>
              </a:clrTo>
            </a:clrChange>
          </a:blip>
          <a:stretch>
            <a:fillRect/>
          </a:stretch>
        </p:blipFill>
        <p:spPr>
          <a:xfrm>
            <a:off x="8075615" y="156551"/>
            <a:ext cx="3197035" cy="6724188"/>
          </a:xfrm>
          <a:prstGeom prst="rect">
            <a:avLst/>
          </a:prstGeom>
        </p:spPr>
      </p:pic>
    </p:spTree>
    <p:extLst>
      <p:ext uri="{BB962C8B-B14F-4D97-AF65-F5344CB8AC3E}">
        <p14:creationId xmlns:p14="http://schemas.microsoft.com/office/powerpoint/2010/main" val="1422600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B35CD-F2D7-405A-9928-774FE141FDD9}"/>
              </a:ext>
            </a:extLst>
          </p:cNvPr>
          <p:cNvSpPr>
            <a:spLocks noGrp="1"/>
          </p:cNvSpPr>
          <p:nvPr>
            <p:ph type="title"/>
          </p:nvPr>
        </p:nvSpPr>
        <p:spPr/>
        <p:txBody>
          <a:bodyPr/>
          <a:lstStyle/>
          <a:p>
            <a:r>
              <a:rPr lang="en-US" dirty="0"/>
              <a:t>How does PM affect health?</a:t>
            </a:r>
          </a:p>
        </p:txBody>
      </p:sp>
      <p:sp>
        <p:nvSpPr>
          <p:cNvPr id="3" name="Content Placeholder 2">
            <a:extLst>
              <a:ext uri="{FF2B5EF4-FFF2-40B4-BE49-F238E27FC236}">
                <a16:creationId xmlns:a16="http://schemas.microsoft.com/office/drawing/2014/main" id="{9205A582-6409-4CEB-804E-A7DACE7CA683}"/>
              </a:ext>
            </a:extLst>
          </p:cNvPr>
          <p:cNvSpPr>
            <a:spLocks noGrp="1"/>
          </p:cNvSpPr>
          <p:nvPr>
            <p:ph sz="half" idx="1"/>
          </p:nvPr>
        </p:nvSpPr>
        <p:spPr/>
        <p:txBody>
          <a:bodyPr>
            <a:normAutofit/>
          </a:bodyPr>
          <a:lstStyle/>
          <a:p>
            <a:pPr marL="539496" indent="-530352">
              <a:spcBef>
                <a:spcPct val="50000"/>
              </a:spcBef>
              <a:buClr>
                <a:schemeClr val="tx1"/>
              </a:buClr>
              <a:buSzPct val="100000"/>
              <a:buFontTx/>
              <a:buAutoNum type="arabicPeriod"/>
            </a:pPr>
            <a:r>
              <a:rPr lang="en-US" altLang="en-US" sz="2200" dirty="0"/>
              <a:t>PM leads to lung </a:t>
            </a:r>
            <a:r>
              <a:rPr lang="en-US" altLang="en-US" sz="2200" b="1" dirty="0"/>
              <a:t>irritation</a:t>
            </a:r>
            <a:r>
              <a:rPr lang="en-US" altLang="en-US" sz="2200" dirty="0"/>
              <a:t> which leads to increase permeability in lung tissue;</a:t>
            </a:r>
          </a:p>
          <a:p>
            <a:pPr marL="539496" indent="-530352">
              <a:spcBef>
                <a:spcPct val="50000"/>
              </a:spcBef>
              <a:buClr>
                <a:schemeClr val="tx1"/>
              </a:buClr>
              <a:buSzPct val="100000"/>
              <a:buFontTx/>
              <a:buAutoNum type="arabicPeriod"/>
            </a:pPr>
            <a:r>
              <a:rPr lang="en-US" altLang="en-US" sz="2200" dirty="0"/>
              <a:t>PM increases </a:t>
            </a:r>
            <a:r>
              <a:rPr lang="en-US" altLang="en-US" sz="2200" b="1" dirty="0"/>
              <a:t>susceptibility to viral and bacterial pathogens</a:t>
            </a:r>
            <a:r>
              <a:rPr lang="en-US" altLang="en-US" sz="2200" dirty="0"/>
              <a:t> leading to pneumonia in vulnerable persons who are unable to clear these infections;</a:t>
            </a:r>
          </a:p>
          <a:p>
            <a:pPr marL="539496" indent="-530352">
              <a:spcBef>
                <a:spcPct val="50000"/>
              </a:spcBef>
              <a:buClr>
                <a:schemeClr val="tx1"/>
              </a:buClr>
              <a:buSzPct val="100000"/>
              <a:buFontTx/>
              <a:buAutoNum type="arabicPeriod"/>
            </a:pPr>
            <a:r>
              <a:rPr lang="en-US" altLang="en-US" sz="2200" dirty="0"/>
              <a:t>PM </a:t>
            </a:r>
            <a:r>
              <a:rPr lang="en-US" altLang="en-US" sz="2200" b="1" dirty="0"/>
              <a:t>aggravates the severity of chronic lung diseases</a:t>
            </a:r>
            <a:r>
              <a:rPr lang="en-US" altLang="en-US" sz="2200" dirty="0"/>
              <a:t> causing rapid loss of airway function;</a:t>
            </a:r>
          </a:p>
          <a:p>
            <a:endParaRPr lang="en-US" sz="2200" dirty="0"/>
          </a:p>
        </p:txBody>
      </p:sp>
      <p:sp>
        <p:nvSpPr>
          <p:cNvPr id="4" name="Content Placeholder 3">
            <a:extLst>
              <a:ext uri="{FF2B5EF4-FFF2-40B4-BE49-F238E27FC236}">
                <a16:creationId xmlns:a16="http://schemas.microsoft.com/office/drawing/2014/main" id="{D6625643-6789-4A1A-BDAB-73EF7D040695}"/>
              </a:ext>
            </a:extLst>
          </p:cNvPr>
          <p:cNvSpPr>
            <a:spLocks noGrp="1"/>
          </p:cNvSpPr>
          <p:nvPr>
            <p:ph sz="half" idx="2"/>
          </p:nvPr>
        </p:nvSpPr>
        <p:spPr/>
        <p:txBody>
          <a:bodyPr>
            <a:normAutofit/>
          </a:bodyPr>
          <a:lstStyle/>
          <a:p>
            <a:pPr marL="533400" indent="-533400">
              <a:spcBef>
                <a:spcPct val="50000"/>
              </a:spcBef>
              <a:buClr>
                <a:schemeClr val="tx1"/>
              </a:buClr>
              <a:buFontTx/>
              <a:buAutoNum type="arabicPeriod" startAt="4"/>
            </a:pPr>
            <a:r>
              <a:rPr lang="en-US" altLang="en-US" sz="2200" dirty="0"/>
              <a:t>PM causes </a:t>
            </a:r>
            <a:r>
              <a:rPr lang="en-US" altLang="en-US" sz="2200" b="1" dirty="0"/>
              <a:t>inflammation</a:t>
            </a:r>
            <a:r>
              <a:rPr lang="en-US" altLang="en-US" sz="2200" dirty="0"/>
              <a:t> of lung tissue, resulting in the release of chemicals that impact heart function;</a:t>
            </a:r>
          </a:p>
          <a:p>
            <a:pPr marL="533400" indent="-533400">
              <a:spcBef>
                <a:spcPct val="50000"/>
              </a:spcBef>
              <a:buClr>
                <a:schemeClr val="tx1"/>
              </a:buClr>
              <a:buFontTx/>
              <a:buAutoNum type="arabicPeriod" startAt="5"/>
            </a:pPr>
            <a:r>
              <a:rPr lang="en-US" altLang="en-US" sz="2200" dirty="0"/>
              <a:t>PM causes </a:t>
            </a:r>
            <a:r>
              <a:rPr lang="en-US" altLang="en-US" sz="2200" b="1" dirty="0"/>
              <a:t>changes in blood chemistry</a:t>
            </a:r>
            <a:r>
              <a:rPr lang="en-US" altLang="en-US" sz="2200" dirty="0"/>
              <a:t> that results in clots that can cause heart attacks</a:t>
            </a:r>
          </a:p>
        </p:txBody>
      </p:sp>
      <p:sp>
        <p:nvSpPr>
          <p:cNvPr id="5" name="TextBox 4">
            <a:extLst>
              <a:ext uri="{FF2B5EF4-FFF2-40B4-BE49-F238E27FC236}">
                <a16:creationId xmlns:a16="http://schemas.microsoft.com/office/drawing/2014/main" id="{B810924D-3240-4BD0-B58A-97E746481888}"/>
              </a:ext>
            </a:extLst>
          </p:cNvPr>
          <p:cNvSpPr txBox="1"/>
          <p:nvPr/>
        </p:nvSpPr>
        <p:spPr>
          <a:xfrm>
            <a:off x="2153771" y="6433264"/>
            <a:ext cx="5914417"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Source: Johns Hopkins Bloomberg School of Public Health</a:t>
            </a:r>
          </a:p>
        </p:txBody>
      </p:sp>
    </p:spTree>
    <p:extLst>
      <p:ext uri="{BB962C8B-B14F-4D97-AF65-F5344CB8AC3E}">
        <p14:creationId xmlns:p14="http://schemas.microsoft.com/office/powerpoint/2010/main" val="2227681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a:extLst>
              <a:ext uri="{FF2B5EF4-FFF2-40B4-BE49-F238E27FC236}">
                <a16:creationId xmlns:a16="http://schemas.microsoft.com/office/drawing/2014/main" id="{420DBEF7-DB74-4276-87CA-74035642C24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0091" b="67416"/>
          <a:stretch/>
        </p:blipFill>
        <p:spPr>
          <a:xfrm>
            <a:off x="2852661" y="1109750"/>
            <a:ext cx="6486677" cy="5710089"/>
          </a:xfrm>
          <a:prstGeom prst="rect">
            <a:avLst/>
          </a:prstGeom>
        </p:spPr>
      </p:pic>
      <p:sp>
        <p:nvSpPr>
          <p:cNvPr id="3" name="Title 2">
            <a:extLst>
              <a:ext uri="{FF2B5EF4-FFF2-40B4-BE49-F238E27FC236}">
                <a16:creationId xmlns:a16="http://schemas.microsoft.com/office/drawing/2014/main" id="{C2B11211-B563-4F76-A393-7AA5DB44957B}"/>
              </a:ext>
            </a:extLst>
          </p:cNvPr>
          <p:cNvSpPr>
            <a:spLocks noGrp="1"/>
          </p:cNvSpPr>
          <p:nvPr>
            <p:ph type="title"/>
          </p:nvPr>
        </p:nvSpPr>
        <p:spPr>
          <a:xfrm>
            <a:off x="423746" y="146059"/>
            <a:ext cx="11768254" cy="1214387"/>
          </a:xfrm>
        </p:spPr>
        <p:txBody>
          <a:bodyPr>
            <a:normAutofit fontScale="90000"/>
          </a:bodyPr>
          <a:lstStyle/>
          <a:p>
            <a:r>
              <a:rPr lang="en-US" dirty="0"/>
              <a:t>Harvard Six Cities Study:</a:t>
            </a:r>
            <a:br>
              <a:rPr lang="en-US" dirty="0"/>
            </a:br>
            <a:r>
              <a:rPr lang="en-US" dirty="0"/>
              <a:t>PM exposure associated with increased mortality</a:t>
            </a:r>
          </a:p>
        </p:txBody>
      </p:sp>
      <p:sp>
        <p:nvSpPr>
          <p:cNvPr id="4" name="Rectangle 3">
            <a:extLst>
              <a:ext uri="{FF2B5EF4-FFF2-40B4-BE49-F238E27FC236}">
                <a16:creationId xmlns:a16="http://schemas.microsoft.com/office/drawing/2014/main" id="{16C3B4B0-9EA6-4B70-B16C-F8157DEAFB0F}"/>
              </a:ext>
            </a:extLst>
          </p:cNvPr>
          <p:cNvSpPr/>
          <p:nvPr/>
        </p:nvSpPr>
        <p:spPr>
          <a:xfrm>
            <a:off x="2252546" y="6439602"/>
            <a:ext cx="2008095" cy="400110"/>
          </a:xfrm>
          <a:prstGeom prst="rect">
            <a:avLst/>
          </a:prstGeom>
        </p:spPr>
        <p:txBody>
          <a:bodyPr wrap="square">
            <a:spAutoFit/>
          </a:bodyPr>
          <a:lstStyle/>
          <a:p>
            <a:r>
              <a:rPr lang="en-US" sz="1000" dirty="0">
                <a:latin typeface="Arial" panose="020B0604020202020204" pitchFamily="34" charset="0"/>
                <a:cs typeface="Arial" panose="020B0604020202020204" pitchFamily="34" charset="0"/>
              </a:rPr>
              <a:t>Source: Dockery et al.  N </a:t>
            </a:r>
            <a:r>
              <a:rPr lang="en-US" sz="1000" dirty="0" err="1">
                <a:latin typeface="Arial" panose="020B0604020202020204" pitchFamily="34" charset="0"/>
                <a:cs typeface="Arial" panose="020B0604020202020204" pitchFamily="34" charset="0"/>
              </a:rPr>
              <a:t>Engl</a:t>
            </a:r>
            <a:r>
              <a:rPr lang="en-US" sz="1000" dirty="0">
                <a:latin typeface="Arial" panose="020B0604020202020204" pitchFamily="34" charset="0"/>
                <a:cs typeface="Arial" panose="020B0604020202020204" pitchFamily="34" charset="0"/>
              </a:rPr>
              <a:t> J Med 1993; 329: 1753-1759</a:t>
            </a:r>
          </a:p>
        </p:txBody>
      </p:sp>
    </p:spTree>
    <p:extLst>
      <p:ext uri="{BB962C8B-B14F-4D97-AF65-F5344CB8AC3E}">
        <p14:creationId xmlns:p14="http://schemas.microsoft.com/office/powerpoint/2010/main" val="944533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D1283FD-D119-45C3-B76A-2D2B123B7252}"/>
              </a:ext>
            </a:extLst>
          </p:cNvPr>
          <p:cNvGrpSpPr/>
          <p:nvPr/>
        </p:nvGrpSpPr>
        <p:grpSpPr>
          <a:xfrm>
            <a:off x="1794899" y="182599"/>
            <a:ext cx="8602202" cy="6492803"/>
            <a:chOff x="-6096034" y="292102"/>
            <a:chExt cx="8602202" cy="6492803"/>
          </a:xfrm>
        </p:grpSpPr>
        <p:pic>
          <p:nvPicPr>
            <p:cNvPr id="6" name="Picture 5">
              <a:extLst>
                <a:ext uri="{FF2B5EF4-FFF2-40B4-BE49-F238E27FC236}">
                  <a16:creationId xmlns:a16="http://schemas.microsoft.com/office/drawing/2014/main" id="{2B20FC49-4091-4E48-A989-D9624DFA12D3}"/>
                </a:ext>
              </a:extLst>
            </p:cNvPr>
            <p:cNvPicPr>
              <a:picLocks noChangeAspect="1"/>
            </p:cNvPicPr>
            <p:nvPr/>
          </p:nvPicPr>
          <p:blipFill>
            <a:blip r:embed="rId3"/>
            <a:stretch>
              <a:fillRect/>
            </a:stretch>
          </p:blipFill>
          <p:spPr>
            <a:xfrm>
              <a:off x="-6096034" y="292102"/>
              <a:ext cx="8602202" cy="6492803"/>
            </a:xfrm>
            <a:prstGeom prst="rect">
              <a:avLst/>
            </a:prstGeom>
          </p:spPr>
        </p:pic>
        <p:sp>
          <p:nvSpPr>
            <p:cNvPr id="2" name="Rectangle 1">
              <a:extLst>
                <a:ext uri="{FF2B5EF4-FFF2-40B4-BE49-F238E27FC236}">
                  <a16:creationId xmlns:a16="http://schemas.microsoft.com/office/drawing/2014/main" id="{D2A9EA40-0C16-43A1-9253-E7E69D734E1B}"/>
                </a:ext>
              </a:extLst>
            </p:cNvPr>
            <p:cNvSpPr/>
            <p:nvPr/>
          </p:nvSpPr>
          <p:spPr>
            <a:xfrm>
              <a:off x="-1113860" y="950384"/>
              <a:ext cx="2705100" cy="666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E9CEA85F-A851-48DD-881D-D335A5C1ACBF}"/>
              </a:ext>
            </a:extLst>
          </p:cNvPr>
          <p:cNvSpPr>
            <a:spLocks noGrp="1"/>
          </p:cNvSpPr>
          <p:nvPr>
            <p:ph type="title"/>
          </p:nvPr>
        </p:nvSpPr>
        <p:spPr>
          <a:xfrm>
            <a:off x="2400584" y="6594512"/>
            <a:ext cx="1649486" cy="263488"/>
          </a:xfrm>
        </p:spPr>
        <p:txBody>
          <a:bodyPr>
            <a:noAutofit/>
          </a:bodyPr>
          <a:lstStyle/>
          <a:p>
            <a:r>
              <a:rPr lang="en-US" sz="1000" dirty="0"/>
              <a:t>Source: US EPA</a:t>
            </a:r>
          </a:p>
        </p:txBody>
      </p:sp>
    </p:spTree>
    <p:extLst>
      <p:ext uri="{BB962C8B-B14F-4D97-AF65-F5344CB8AC3E}">
        <p14:creationId xmlns:p14="http://schemas.microsoft.com/office/powerpoint/2010/main" val="762901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9A9124-5BAA-6943-BA9E-79ABBE873C92}"/>
              </a:ext>
            </a:extLst>
          </p:cNvPr>
          <p:cNvSpPr txBox="1"/>
          <p:nvPr/>
        </p:nvSpPr>
        <p:spPr>
          <a:xfrm>
            <a:off x="377194" y="5908849"/>
            <a:ext cx="2184137" cy="400110"/>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Source: McCreanor et al.  New </a:t>
            </a:r>
            <a:r>
              <a:rPr lang="en-US" sz="1000" dirty="0" err="1">
                <a:latin typeface="Arial" panose="020B0604020202020204" pitchFamily="34" charset="0"/>
                <a:cs typeface="Arial" panose="020B0604020202020204" pitchFamily="34" charset="0"/>
              </a:rPr>
              <a:t>Engl</a:t>
            </a:r>
            <a:r>
              <a:rPr lang="en-US" sz="1000" dirty="0">
                <a:latin typeface="Arial" panose="020B0604020202020204" pitchFamily="34" charset="0"/>
                <a:cs typeface="Arial" panose="020B0604020202020204" pitchFamily="34" charset="0"/>
              </a:rPr>
              <a:t> J Med 2007; 357: 2348-2358 </a:t>
            </a:r>
          </a:p>
        </p:txBody>
      </p:sp>
      <p:sp>
        <p:nvSpPr>
          <p:cNvPr id="6" name="TextBox 5">
            <a:extLst>
              <a:ext uri="{FF2B5EF4-FFF2-40B4-BE49-F238E27FC236}">
                <a16:creationId xmlns:a16="http://schemas.microsoft.com/office/drawing/2014/main" id="{884BA9ED-5A93-454E-8D2D-A5273FB74E18}"/>
              </a:ext>
            </a:extLst>
          </p:cNvPr>
          <p:cNvSpPr txBox="1"/>
          <p:nvPr/>
        </p:nvSpPr>
        <p:spPr>
          <a:xfrm>
            <a:off x="-1408748" y="3429000"/>
            <a:ext cx="184731" cy="369332"/>
          </a:xfrm>
          <a:prstGeom prst="rect">
            <a:avLst/>
          </a:prstGeom>
          <a:noFill/>
        </p:spPr>
        <p:txBody>
          <a:bodyPr wrap="none" rtlCol="0">
            <a:spAutoFit/>
          </a:bodyPr>
          <a:lstStyle/>
          <a:p>
            <a:endParaRPr lang="en-US" dirty="0"/>
          </a:p>
        </p:txBody>
      </p:sp>
      <p:grpSp>
        <p:nvGrpSpPr>
          <p:cNvPr id="22" name="Group 21">
            <a:extLst>
              <a:ext uri="{FF2B5EF4-FFF2-40B4-BE49-F238E27FC236}">
                <a16:creationId xmlns:a16="http://schemas.microsoft.com/office/drawing/2014/main" id="{EE12BA5B-6658-44F6-BD1C-96950AA95FDC}"/>
              </a:ext>
            </a:extLst>
          </p:cNvPr>
          <p:cNvGrpSpPr/>
          <p:nvPr/>
        </p:nvGrpSpPr>
        <p:grpSpPr>
          <a:xfrm>
            <a:off x="1428751" y="1405929"/>
            <a:ext cx="10550892" cy="5228178"/>
            <a:chOff x="309526" y="2765745"/>
            <a:chExt cx="9617390" cy="4962241"/>
          </a:xfrm>
          <a:noFill/>
        </p:grpSpPr>
        <p:pic>
          <p:nvPicPr>
            <p:cNvPr id="19" name="Picture 18">
              <a:extLst>
                <a:ext uri="{FF2B5EF4-FFF2-40B4-BE49-F238E27FC236}">
                  <a16:creationId xmlns:a16="http://schemas.microsoft.com/office/drawing/2014/main" id="{3B1404B4-E764-4BB4-A317-52D1A619ED9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09526" y="2791877"/>
              <a:ext cx="7879089" cy="4936109"/>
            </a:xfrm>
            <a:prstGeom prst="rect">
              <a:avLst/>
            </a:prstGeom>
            <a:grpFill/>
          </p:spPr>
        </p:pic>
        <p:cxnSp>
          <p:nvCxnSpPr>
            <p:cNvPr id="3" name="Straight Connector 2">
              <a:extLst>
                <a:ext uri="{FF2B5EF4-FFF2-40B4-BE49-F238E27FC236}">
                  <a16:creationId xmlns:a16="http://schemas.microsoft.com/office/drawing/2014/main" id="{6C5A91AE-7705-47BB-89BA-29BE8C0F0CA3}"/>
                </a:ext>
              </a:extLst>
            </p:cNvPr>
            <p:cNvCxnSpPr>
              <a:cxnSpLocks/>
            </p:cNvCxnSpPr>
            <p:nvPr/>
          </p:nvCxnSpPr>
          <p:spPr>
            <a:xfrm flipV="1">
              <a:off x="5929276" y="3176839"/>
              <a:ext cx="1022436" cy="877153"/>
            </a:xfrm>
            <a:prstGeom prst="line">
              <a:avLst/>
            </a:prstGeom>
            <a:grpFill/>
            <a:ln w="3810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39BADE1-C3B9-4B68-B4EC-51C8D5F5FC75}"/>
                </a:ext>
              </a:extLst>
            </p:cNvPr>
            <p:cNvSpPr txBox="1"/>
            <p:nvPr/>
          </p:nvSpPr>
          <p:spPr>
            <a:xfrm>
              <a:off x="6939012" y="2765745"/>
              <a:ext cx="2972595" cy="788727"/>
            </a:xfrm>
            <a:prstGeom prst="rect">
              <a:avLst/>
            </a:prstGeom>
            <a:grpFill/>
          </p:spPr>
          <p:txBody>
            <a:bodyPr wrap="square" rtlCol="0">
              <a:spAutoFit/>
            </a:bodyPr>
            <a:lstStyle/>
            <a:p>
              <a:r>
                <a:rPr lang="en-US" sz="2400" b="1" dirty="0">
                  <a:solidFill>
                    <a:schemeClr val="accent1"/>
                  </a:solidFill>
                </a:rPr>
                <a:t>Hyde Park</a:t>
              </a:r>
            </a:p>
            <a:p>
              <a:r>
                <a:rPr lang="en-US" sz="2400" b="1" dirty="0">
                  <a:solidFill>
                    <a:schemeClr val="accent1"/>
                  </a:solidFill>
                </a:rPr>
                <a:t>PM</a:t>
              </a:r>
              <a:r>
                <a:rPr lang="en-US" sz="2400" b="1" baseline="-25000" dirty="0">
                  <a:solidFill>
                    <a:schemeClr val="accent1"/>
                  </a:solidFill>
                </a:rPr>
                <a:t>2.5</a:t>
              </a:r>
              <a:r>
                <a:rPr lang="en-US" sz="2400" b="1" dirty="0">
                  <a:solidFill>
                    <a:schemeClr val="accent1"/>
                  </a:solidFill>
                </a:rPr>
                <a:t> = 11.9 </a:t>
              </a:r>
              <a:r>
                <a:rPr lang="en-US" sz="2400" b="1" dirty="0" err="1">
                  <a:solidFill>
                    <a:schemeClr val="accent1"/>
                  </a:solidFill>
                  <a:latin typeface="Symbol" pitchFamily="2" charset="2"/>
                </a:rPr>
                <a:t>m</a:t>
              </a:r>
              <a:r>
                <a:rPr lang="en-US" sz="2400" b="1" dirty="0" err="1">
                  <a:solidFill>
                    <a:schemeClr val="accent1"/>
                  </a:solidFill>
                </a:rPr>
                <a:t>gm</a:t>
              </a:r>
              <a:r>
                <a:rPr lang="en-US" sz="2400" b="1" dirty="0">
                  <a:solidFill>
                    <a:schemeClr val="accent1"/>
                  </a:solidFill>
                </a:rPr>
                <a:t>/m</a:t>
              </a:r>
              <a:r>
                <a:rPr lang="en-US" sz="2400" b="1" baseline="30000" dirty="0">
                  <a:solidFill>
                    <a:schemeClr val="accent1"/>
                  </a:solidFill>
                </a:rPr>
                <a:t>3</a:t>
              </a:r>
            </a:p>
          </p:txBody>
        </p:sp>
        <p:cxnSp>
          <p:nvCxnSpPr>
            <p:cNvPr id="13" name="Straight Connector 12">
              <a:extLst>
                <a:ext uri="{FF2B5EF4-FFF2-40B4-BE49-F238E27FC236}">
                  <a16:creationId xmlns:a16="http://schemas.microsoft.com/office/drawing/2014/main" id="{699AFF86-186B-4D88-BFA9-83A0CD6680BD}"/>
                </a:ext>
              </a:extLst>
            </p:cNvPr>
            <p:cNvCxnSpPr>
              <a:cxnSpLocks/>
              <a:endCxn id="9" idx="1"/>
            </p:cNvCxnSpPr>
            <p:nvPr/>
          </p:nvCxnSpPr>
          <p:spPr>
            <a:xfrm>
              <a:off x="5929276" y="5093809"/>
              <a:ext cx="1025044" cy="1185588"/>
            </a:xfrm>
            <a:prstGeom prst="line">
              <a:avLst/>
            </a:prstGeom>
            <a:grpFill/>
            <a:ln w="381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E2ABAA8-9B73-D84F-B58D-2BF59CA20786}"/>
                </a:ext>
              </a:extLst>
            </p:cNvPr>
            <p:cNvSpPr txBox="1"/>
            <p:nvPr/>
          </p:nvSpPr>
          <p:spPr>
            <a:xfrm>
              <a:off x="6954321" y="5885033"/>
              <a:ext cx="2972595" cy="788727"/>
            </a:xfrm>
            <a:prstGeom prst="rect">
              <a:avLst/>
            </a:prstGeom>
            <a:grpFill/>
          </p:spPr>
          <p:txBody>
            <a:bodyPr wrap="square" rtlCol="0">
              <a:spAutoFit/>
            </a:bodyPr>
            <a:lstStyle/>
            <a:p>
              <a:r>
                <a:rPr lang="en-US" sz="2400" b="1" dirty="0">
                  <a:solidFill>
                    <a:schemeClr val="accent1"/>
                  </a:solidFill>
                </a:rPr>
                <a:t>Oxford Street</a:t>
              </a:r>
            </a:p>
            <a:p>
              <a:r>
                <a:rPr lang="en-US" sz="2400" b="1" dirty="0">
                  <a:solidFill>
                    <a:schemeClr val="accent1"/>
                  </a:solidFill>
                </a:rPr>
                <a:t>PM</a:t>
              </a:r>
              <a:r>
                <a:rPr lang="en-US" sz="2400" b="1" baseline="-25000" dirty="0">
                  <a:solidFill>
                    <a:schemeClr val="accent1"/>
                  </a:solidFill>
                </a:rPr>
                <a:t>2.5</a:t>
              </a:r>
              <a:r>
                <a:rPr lang="en-US" sz="2400" b="1" dirty="0">
                  <a:solidFill>
                    <a:schemeClr val="accent1"/>
                  </a:solidFill>
                </a:rPr>
                <a:t> = 29.3 </a:t>
              </a:r>
              <a:r>
                <a:rPr lang="en-US" sz="2400" b="1" dirty="0" err="1">
                  <a:solidFill>
                    <a:schemeClr val="accent1"/>
                  </a:solidFill>
                  <a:latin typeface="Symbol" pitchFamily="2" charset="2"/>
                </a:rPr>
                <a:t>m</a:t>
              </a:r>
              <a:r>
                <a:rPr lang="en-US" sz="2400" b="1" dirty="0" err="1">
                  <a:solidFill>
                    <a:schemeClr val="accent1"/>
                  </a:solidFill>
                </a:rPr>
                <a:t>gm</a:t>
              </a:r>
              <a:r>
                <a:rPr lang="en-US" sz="2400" b="1" dirty="0">
                  <a:solidFill>
                    <a:schemeClr val="accent1"/>
                  </a:solidFill>
                </a:rPr>
                <a:t>/m</a:t>
              </a:r>
              <a:r>
                <a:rPr lang="en-US" sz="2400" b="1" baseline="30000" dirty="0">
                  <a:solidFill>
                    <a:schemeClr val="accent1"/>
                  </a:solidFill>
                </a:rPr>
                <a:t>3</a:t>
              </a:r>
            </a:p>
          </p:txBody>
        </p:sp>
      </p:grpSp>
      <p:sp>
        <p:nvSpPr>
          <p:cNvPr id="5" name="Title 4">
            <a:extLst>
              <a:ext uri="{FF2B5EF4-FFF2-40B4-BE49-F238E27FC236}">
                <a16:creationId xmlns:a16="http://schemas.microsoft.com/office/drawing/2014/main" id="{71241E5B-5CFE-48BB-843C-C91B5AEADF2A}"/>
              </a:ext>
            </a:extLst>
          </p:cNvPr>
          <p:cNvSpPr>
            <a:spLocks noGrp="1"/>
          </p:cNvSpPr>
          <p:nvPr>
            <p:ph type="title"/>
          </p:nvPr>
        </p:nvSpPr>
        <p:spPr>
          <a:xfrm>
            <a:off x="377194" y="144706"/>
            <a:ext cx="11814806" cy="1325563"/>
          </a:xfrm>
        </p:spPr>
        <p:txBody>
          <a:bodyPr>
            <a:normAutofit/>
          </a:bodyPr>
          <a:lstStyle/>
          <a:p>
            <a:r>
              <a:rPr lang="en-US" sz="4000" dirty="0"/>
              <a:t>PM decreases lung function in asthmatic patients</a:t>
            </a:r>
          </a:p>
        </p:txBody>
      </p:sp>
    </p:spTree>
    <p:extLst>
      <p:ext uri="{BB962C8B-B14F-4D97-AF65-F5344CB8AC3E}">
        <p14:creationId xmlns:p14="http://schemas.microsoft.com/office/powerpoint/2010/main" val="481708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A68DF6-640D-48F0-8330-4311784CB60B}"/>
              </a:ext>
            </a:extLst>
          </p:cNvPr>
          <p:cNvPicPr>
            <a:picLocks noChangeAspect="1"/>
          </p:cNvPicPr>
          <p:nvPr/>
        </p:nvPicPr>
        <p:blipFill>
          <a:blip r:embed="rId3"/>
          <a:stretch>
            <a:fillRect/>
          </a:stretch>
        </p:blipFill>
        <p:spPr>
          <a:xfrm>
            <a:off x="949710" y="1897124"/>
            <a:ext cx="10228423" cy="560566"/>
          </a:xfrm>
          <a:prstGeom prst="rect">
            <a:avLst/>
          </a:prstGeom>
        </p:spPr>
      </p:pic>
      <p:pic>
        <p:nvPicPr>
          <p:cNvPr id="5" name="Content Placeholder 10">
            <a:extLst>
              <a:ext uri="{FF2B5EF4-FFF2-40B4-BE49-F238E27FC236}">
                <a16:creationId xmlns:a16="http://schemas.microsoft.com/office/drawing/2014/main" id="{83C38F84-D5A0-4B55-B5C3-C50D22DAB7C4}"/>
              </a:ext>
            </a:extLst>
          </p:cNvPr>
          <p:cNvPicPr>
            <a:picLocks noChangeAspect="1"/>
          </p:cNvPicPr>
          <p:nvPr/>
        </p:nvPicPr>
        <p:blipFill rotWithShape="1">
          <a:blip r:embed="rId4">
            <a:clrChange>
              <a:clrFrom>
                <a:srgbClr val="FFFFFF"/>
              </a:clrFrom>
              <a:clrTo>
                <a:srgbClr val="FFFFFF">
                  <a:alpha val="0"/>
                </a:srgbClr>
              </a:clrTo>
            </a:clrChange>
          </a:blip>
          <a:srcRect l="5125" t="2158" b="53412"/>
          <a:stretch/>
        </p:blipFill>
        <p:spPr>
          <a:xfrm>
            <a:off x="949710" y="2609953"/>
            <a:ext cx="5431672" cy="3757480"/>
          </a:xfrm>
          <a:prstGeom prst="rect">
            <a:avLst/>
          </a:prstGeom>
        </p:spPr>
      </p:pic>
      <p:sp>
        <p:nvSpPr>
          <p:cNvPr id="6" name="TextBox 5">
            <a:extLst>
              <a:ext uri="{FF2B5EF4-FFF2-40B4-BE49-F238E27FC236}">
                <a16:creationId xmlns:a16="http://schemas.microsoft.com/office/drawing/2014/main" id="{9C1A2735-0BCC-43A7-B5C1-2B1D1E40C004}"/>
              </a:ext>
            </a:extLst>
          </p:cNvPr>
          <p:cNvSpPr txBox="1"/>
          <p:nvPr/>
        </p:nvSpPr>
        <p:spPr>
          <a:xfrm>
            <a:off x="2126062" y="6481189"/>
            <a:ext cx="4060178"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Source: Gauderman et al. New </a:t>
            </a:r>
            <a:r>
              <a:rPr lang="en-US" sz="1000" dirty="0" err="1">
                <a:latin typeface="Arial" panose="020B0604020202020204" pitchFamily="34" charset="0"/>
                <a:cs typeface="Arial" panose="020B0604020202020204" pitchFamily="34" charset="0"/>
              </a:rPr>
              <a:t>Engl</a:t>
            </a:r>
            <a:r>
              <a:rPr lang="en-US" sz="1000" dirty="0">
                <a:latin typeface="Arial" panose="020B0604020202020204" pitchFamily="34" charset="0"/>
                <a:cs typeface="Arial" panose="020B0604020202020204" pitchFamily="34" charset="0"/>
              </a:rPr>
              <a:t> J Med 2015; 372: 905-913</a:t>
            </a:r>
          </a:p>
        </p:txBody>
      </p:sp>
      <p:pic>
        <p:nvPicPr>
          <p:cNvPr id="7" name="Content Placeholder 10">
            <a:extLst>
              <a:ext uri="{FF2B5EF4-FFF2-40B4-BE49-F238E27FC236}">
                <a16:creationId xmlns:a16="http://schemas.microsoft.com/office/drawing/2014/main" id="{399C29B9-3FF9-448B-A0F6-F3F8AFC57D08}"/>
              </a:ext>
            </a:extLst>
          </p:cNvPr>
          <p:cNvPicPr>
            <a:picLocks noChangeAspect="1"/>
          </p:cNvPicPr>
          <p:nvPr/>
        </p:nvPicPr>
        <p:blipFill rotWithShape="1">
          <a:blip r:embed="rId4">
            <a:clrChange>
              <a:clrFrom>
                <a:srgbClr val="FFFFFF"/>
              </a:clrFrom>
              <a:clrTo>
                <a:srgbClr val="FFFFFF">
                  <a:alpha val="0"/>
                </a:srgbClr>
              </a:clrTo>
            </a:clrChange>
          </a:blip>
          <a:srcRect l="29088" t="53177" r="-1" b="2297"/>
          <a:stretch/>
        </p:blipFill>
        <p:spPr>
          <a:xfrm>
            <a:off x="6621347" y="2723709"/>
            <a:ext cx="4060178" cy="3757480"/>
          </a:xfrm>
          <a:prstGeom prst="rect">
            <a:avLst/>
          </a:prstGeom>
        </p:spPr>
      </p:pic>
      <p:sp>
        <p:nvSpPr>
          <p:cNvPr id="8" name="Title 7">
            <a:extLst>
              <a:ext uri="{FF2B5EF4-FFF2-40B4-BE49-F238E27FC236}">
                <a16:creationId xmlns:a16="http://schemas.microsoft.com/office/drawing/2014/main" id="{2503BD87-AD2C-4A3A-AF03-BD77E6B92409}"/>
              </a:ext>
            </a:extLst>
          </p:cNvPr>
          <p:cNvSpPr>
            <a:spLocks noGrp="1"/>
          </p:cNvSpPr>
          <p:nvPr>
            <p:ph type="title"/>
          </p:nvPr>
        </p:nvSpPr>
        <p:spPr/>
        <p:txBody>
          <a:bodyPr>
            <a:normAutofit fontScale="90000"/>
          </a:bodyPr>
          <a:lstStyle/>
          <a:p>
            <a:r>
              <a:rPr lang="en-US" b="1" dirty="0"/>
              <a:t>Decreases in air pollution are associated with gains in childhood lung development</a:t>
            </a:r>
            <a:endParaRPr lang="en-US" dirty="0"/>
          </a:p>
        </p:txBody>
      </p:sp>
    </p:spTree>
    <p:extLst>
      <p:ext uri="{BB962C8B-B14F-4D97-AF65-F5344CB8AC3E}">
        <p14:creationId xmlns:p14="http://schemas.microsoft.com/office/powerpoint/2010/main" val="724477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4F917-BF64-4B93-85CE-2E9F79AC234E}"/>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E65CD4CA-9D0F-4B90-862E-CE897BBE1D4C}"/>
              </a:ext>
            </a:extLst>
          </p:cNvPr>
          <p:cNvSpPr>
            <a:spLocks noGrp="1"/>
          </p:cNvSpPr>
          <p:nvPr>
            <p:ph idx="1"/>
          </p:nvPr>
        </p:nvSpPr>
        <p:spPr/>
        <p:txBody>
          <a:bodyPr/>
          <a:lstStyle/>
          <a:p>
            <a:r>
              <a:rPr lang="en-US" dirty="0"/>
              <a:t>Why should I care about air pollution?</a:t>
            </a:r>
          </a:p>
          <a:p>
            <a:r>
              <a:rPr lang="en-US" dirty="0"/>
              <a:t>What is air pollution?</a:t>
            </a:r>
          </a:p>
          <a:p>
            <a:r>
              <a:rPr lang="en-US" dirty="0"/>
              <a:t>What are the health impacts of air pollution?</a:t>
            </a:r>
          </a:p>
          <a:p>
            <a:r>
              <a:rPr lang="en-US" dirty="0"/>
              <a:t>How can we address air pollution and its health effects?</a:t>
            </a:r>
          </a:p>
          <a:p>
            <a:endParaRPr lang="en-US" dirty="0"/>
          </a:p>
        </p:txBody>
      </p:sp>
    </p:spTree>
    <p:extLst>
      <p:ext uri="{BB962C8B-B14F-4D97-AF65-F5344CB8AC3E}">
        <p14:creationId xmlns:p14="http://schemas.microsoft.com/office/powerpoint/2010/main" val="848700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98D6849-BD6C-4D4A-98D4-7542BB2E4383}"/>
              </a:ext>
            </a:extLst>
          </p:cNvPr>
          <p:cNvSpPr txBox="1"/>
          <p:nvPr/>
        </p:nvSpPr>
        <p:spPr>
          <a:xfrm>
            <a:off x="2139796" y="6416675"/>
            <a:ext cx="3028393"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Source: Lin et al. Hypertension 2017; 69: 806-812</a:t>
            </a:r>
          </a:p>
        </p:txBody>
      </p:sp>
      <p:pic>
        <p:nvPicPr>
          <p:cNvPr id="10" name="Content Placeholder 4">
            <a:extLst>
              <a:ext uri="{FF2B5EF4-FFF2-40B4-BE49-F238E27FC236}">
                <a16:creationId xmlns:a16="http://schemas.microsoft.com/office/drawing/2014/main" id="{513A64E4-0148-9746-BACB-DBA6A93AB426}"/>
              </a:ext>
            </a:extLst>
          </p:cNvPr>
          <p:cNvPicPr>
            <a:picLocks noGrp="1" noChangeAspect="1"/>
          </p:cNvPicPr>
          <p:nvPr>
            <p:ph sz="half" idx="1"/>
          </p:nvPr>
        </p:nvPicPr>
        <p:blipFill>
          <a:blip r:embed="rId3"/>
          <a:stretch>
            <a:fillRect/>
          </a:stretch>
        </p:blipFill>
        <p:spPr>
          <a:xfrm>
            <a:off x="457199" y="1413361"/>
            <a:ext cx="6211229" cy="4821875"/>
          </a:xfrm>
          <a:prstGeom prst="rect">
            <a:avLst/>
          </a:prstGeom>
        </p:spPr>
      </p:pic>
      <p:graphicFrame>
        <p:nvGraphicFramePr>
          <p:cNvPr id="3" name="Table 2">
            <a:extLst>
              <a:ext uri="{FF2B5EF4-FFF2-40B4-BE49-F238E27FC236}">
                <a16:creationId xmlns:a16="http://schemas.microsoft.com/office/drawing/2014/main" id="{E388B673-AF76-974E-863A-D6E75423A82C}"/>
              </a:ext>
            </a:extLst>
          </p:cNvPr>
          <p:cNvGraphicFramePr>
            <a:graphicFrameLocks noGrp="1"/>
          </p:cNvGraphicFramePr>
          <p:nvPr>
            <p:extLst>
              <p:ext uri="{D42A27DB-BD31-4B8C-83A1-F6EECF244321}">
                <p14:modId xmlns:p14="http://schemas.microsoft.com/office/powerpoint/2010/main" val="3851158248"/>
              </p:ext>
            </p:extLst>
          </p:nvPr>
        </p:nvGraphicFramePr>
        <p:xfrm>
          <a:off x="6869149" y="2382064"/>
          <a:ext cx="5066373" cy="3235178"/>
        </p:xfrm>
        <a:graphic>
          <a:graphicData uri="http://schemas.openxmlformats.org/drawingml/2006/table">
            <a:tbl>
              <a:tblPr>
                <a:tableStyleId>{5940675A-B579-460E-94D1-54222C63F5DA}</a:tableStyleId>
              </a:tblPr>
              <a:tblGrid>
                <a:gridCol w="2806547">
                  <a:extLst>
                    <a:ext uri="{9D8B030D-6E8A-4147-A177-3AD203B41FA5}">
                      <a16:colId xmlns:a16="http://schemas.microsoft.com/office/drawing/2014/main" val="4251912172"/>
                    </a:ext>
                  </a:extLst>
                </a:gridCol>
                <a:gridCol w="2259826">
                  <a:extLst>
                    <a:ext uri="{9D8B030D-6E8A-4147-A177-3AD203B41FA5}">
                      <a16:colId xmlns:a16="http://schemas.microsoft.com/office/drawing/2014/main" val="2073979246"/>
                    </a:ext>
                  </a:extLst>
                </a:gridCol>
              </a:tblGrid>
              <a:tr h="1199336">
                <a:tc gridSpan="2">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altLang="en-US" sz="2400" b="1" i="1" u="none" strike="noStrike" cap="none" normalizeH="0" baseline="0" dirty="0">
                          <a:ln>
                            <a:noFill/>
                          </a:ln>
                          <a:effectLst/>
                        </a:rPr>
                        <a:t>Estimated odds ratio (OR) of hypertension associated with each 10 μg/m</a:t>
                      </a:r>
                      <a:r>
                        <a:rPr kumimoji="0" lang="en-US" altLang="en-US" sz="2400" b="1" i="1" u="none" strike="noStrike" cap="none" normalizeH="0" baseline="30000" dirty="0">
                          <a:ln>
                            <a:noFill/>
                          </a:ln>
                          <a:effectLst/>
                        </a:rPr>
                        <a:t>3</a:t>
                      </a:r>
                      <a:r>
                        <a:rPr kumimoji="0" lang="en-US" altLang="en-US" sz="2400" b="1" i="1" u="none" strike="noStrike" cap="none" normalizeH="0" baseline="0" dirty="0">
                          <a:ln>
                            <a:noFill/>
                          </a:ln>
                          <a:effectLst/>
                        </a:rPr>
                        <a:t> increase in ambient PM</a:t>
                      </a:r>
                      <a:r>
                        <a:rPr kumimoji="0" lang="en-US" altLang="en-US" sz="2400" b="1" i="1" u="none" strike="noStrike" cap="none" normalizeH="0" baseline="-30000" dirty="0">
                          <a:ln>
                            <a:noFill/>
                          </a:ln>
                          <a:effectLst/>
                        </a:rPr>
                        <a:t>2.5</a:t>
                      </a:r>
                      <a:endParaRPr kumimoji="0" lang="en-US" altLang="en-US" sz="2400" b="1" i="1" u="none" strike="noStrike" cap="none" normalizeH="0" baseline="0" dirty="0">
                        <a:ln>
                          <a:noFill/>
                        </a:ln>
                        <a:solidFill>
                          <a:schemeClr val="tx1"/>
                        </a:solidFill>
                        <a:effectLst/>
                      </a:endParaRPr>
                    </a:p>
                  </a:txBody>
                  <a:tcPr>
                    <a:solidFill>
                      <a:srgbClr val="59CAED"/>
                    </a:solidFill>
                  </a:tcPr>
                </a:tc>
                <a:tc hMerge="1">
                  <a:txBody>
                    <a:bodyPr/>
                    <a:lstStyle/>
                    <a:p>
                      <a:pPr algn="l" fontAlgn="t"/>
                      <a:endParaRPr lang="en-US" dirty="0">
                        <a:effectLst/>
                      </a:endParaRPr>
                    </a:p>
                  </a:txBody>
                  <a:tcPr>
                    <a:lnL>
                      <a:noFill/>
                    </a:lnL>
                    <a:lnR>
                      <a:noFill/>
                    </a:lnR>
                    <a:lnT>
                      <a:noFill/>
                    </a:lnT>
                    <a:lnB>
                      <a:noFill/>
                    </a:lnB>
                  </a:tcPr>
                </a:tc>
                <a:extLst>
                  <a:ext uri="{0D108BD9-81ED-4DB2-BD59-A6C34878D82A}">
                    <a16:rowId xmlns:a16="http://schemas.microsoft.com/office/drawing/2014/main" val="3727761299"/>
                  </a:ext>
                </a:extLst>
              </a:tr>
              <a:tr h="556509">
                <a:tc>
                  <a:txBody>
                    <a:bodyPr/>
                    <a:lstStyle/>
                    <a:p>
                      <a:pPr algn="l" fontAlgn="t"/>
                      <a:r>
                        <a:rPr lang="en-US" sz="2400" b="1" dirty="0">
                          <a:effectLst/>
                        </a:rPr>
                        <a:t>Category: Weight</a:t>
                      </a:r>
                    </a:p>
                  </a:txBody>
                  <a:tcPr>
                    <a:solidFill>
                      <a:srgbClr val="C3ECF9"/>
                    </a:solidFill>
                  </a:tcPr>
                </a:tc>
                <a:tc>
                  <a:txBody>
                    <a:bodyPr/>
                    <a:lstStyle/>
                    <a:p>
                      <a:pPr algn="ctr" fontAlgn="t"/>
                      <a:r>
                        <a:rPr lang="en-US" sz="2400" b="1" dirty="0">
                          <a:effectLst/>
                        </a:rPr>
                        <a:t>Adjusted OR</a:t>
                      </a:r>
                    </a:p>
                  </a:txBody>
                  <a:tcPr anchor="ctr">
                    <a:solidFill>
                      <a:srgbClr val="C3ECF9"/>
                    </a:solidFill>
                  </a:tcPr>
                </a:tc>
                <a:extLst>
                  <a:ext uri="{0D108BD9-81ED-4DB2-BD59-A6C34878D82A}">
                    <a16:rowId xmlns:a16="http://schemas.microsoft.com/office/drawing/2014/main" val="681193849"/>
                  </a:ext>
                </a:extLst>
              </a:tr>
              <a:tr h="493111">
                <a:tc>
                  <a:txBody>
                    <a:bodyPr/>
                    <a:lstStyle/>
                    <a:p>
                      <a:pPr lvl="0" algn="r" fontAlgn="t"/>
                      <a:r>
                        <a:rPr lang="en-US" sz="2400" dirty="0">
                          <a:effectLst/>
                        </a:rPr>
                        <a:t>Normal</a:t>
                      </a:r>
                    </a:p>
                  </a:txBody>
                  <a:tcPr>
                    <a:solidFill>
                      <a:schemeClr val="bg1"/>
                    </a:solidFill>
                  </a:tcPr>
                </a:tc>
                <a:tc>
                  <a:txBody>
                    <a:bodyPr/>
                    <a:lstStyle/>
                    <a:p>
                      <a:pPr algn="ctr" fontAlgn="t"/>
                      <a:r>
                        <a:rPr lang="en-US" sz="2400" dirty="0">
                          <a:effectLst/>
                        </a:rPr>
                        <a:t>1.11</a:t>
                      </a:r>
                    </a:p>
                  </a:txBody>
                  <a:tcPr anchor="ctr">
                    <a:solidFill>
                      <a:schemeClr val="bg1"/>
                    </a:solidFill>
                  </a:tcPr>
                </a:tc>
                <a:extLst>
                  <a:ext uri="{0D108BD9-81ED-4DB2-BD59-A6C34878D82A}">
                    <a16:rowId xmlns:a16="http://schemas.microsoft.com/office/drawing/2014/main" val="2334918038"/>
                  </a:ext>
                </a:extLst>
              </a:tr>
              <a:tr h="493111">
                <a:tc>
                  <a:txBody>
                    <a:bodyPr/>
                    <a:lstStyle/>
                    <a:p>
                      <a:pPr lvl="0" algn="r" fontAlgn="t"/>
                      <a:r>
                        <a:rPr lang="en-US" sz="2400" dirty="0">
                          <a:effectLst/>
                        </a:rPr>
                        <a:t>Overweight</a:t>
                      </a:r>
                    </a:p>
                  </a:txBody>
                  <a:tcPr>
                    <a:solidFill>
                      <a:schemeClr val="bg1"/>
                    </a:solidFill>
                  </a:tcPr>
                </a:tc>
                <a:tc>
                  <a:txBody>
                    <a:bodyPr/>
                    <a:lstStyle/>
                    <a:p>
                      <a:pPr algn="ctr" fontAlgn="t"/>
                      <a:r>
                        <a:rPr lang="en-US" sz="2400" dirty="0">
                          <a:effectLst/>
                        </a:rPr>
                        <a:t>1.15</a:t>
                      </a:r>
                    </a:p>
                  </a:txBody>
                  <a:tcPr anchor="ctr">
                    <a:solidFill>
                      <a:schemeClr val="bg1"/>
                    </a:solidFill>
                  </a:tcPr>
                </a:tc>
                <a:extLst>
                  <a:ext uri="{0D108BD9-81ED-4DB2-BD59-A6C34878D82A}">
                    <a16:rowId xmlns:a16="http://schemas.microsoft.com/office/drawing/2014/main" val="97429578"/>
                  </a:ext>
                </a:extLst>
              </a:tr>
              <a:tr h="493111">
                <a:tc>
                  <a:txBody>
                    <a:bodyPr/>
                    <a:lstStyle/>
                    <a:p>
                      <a:pPr lvl="0" algn="r" fontAlgn="t"/>
                      <a:r>
                        <a:rPr lang="en-US" sz="2400" dirty="0">
                          <a:effectLst/>
                        </a:rPr>
                        <a:t>Obesity</a:t>
                      </a:r>
                    </a:p>
                  </a:txBody>
                  <a:tcPr>
                    <a:solidFill>
                      <a:schemeClr val="bg1"/>
                    </a:solidFill>
                  </a:tcPr>
                </a:tc>
                <a:tc>
                  <a:txBody>
                    <a:bodyPr/>
                    <a:lstStyle/>
                    <a:p>
                      <a:pPr algn="ctr" fontAlgn="t"/>
                      <a:r>
                        <a:rPr lang="en-US" sz="2400" dirty="0">
                          <a:effectLst/>
                        </a:rPr>
                        <a:t>1.18</a:t>
                      </a:r>
                    </a:p>
                  </a:txBody>
                  <a:tcPr anchor="ctr">
                    <a:solidFill>
                      <a:schemeClr val="bg1"/>
                    </a:solidFill>
                  </a:tcPr>
                </a:tc>
                <a:extLst>
                  <a:ext uri="{0D108BD9-81ED-4DB2-BD59-A6C34878D82A}">
                    <a16:rowId xmlns:a16="http://schemas.microsoft.com/office/drawing/2014/main" val="4107816934"/>
                  </a:ext>
                </a:extLst>
              </a:tr>
            </a:tbl>
          </a:graphicData>
        </a:graphic>
      </p:graphicFrame>
      <p:sp>
        <p:nvSpPr>
          <p:cNvPr id="5" name="Title 4">
            <a:extLst>
              <a:ext uri="{FF2B5EF4-FFF2-40B4-BE49-F238E27FC236}">
                <a16:creationId xmlns:a16="http://schemas.microsoft.com/office/drawing/2014/main" id="{AD569F00-F0FC-4849-8C8E-0DE39007DF23}"/>
              </a:ext>
            </a:extLst>
          </p:cNvPr>
          <p:cNvSpPr>
            <a:spLocks noGrp="1"/>
          </p:cNvSpPr>
          <p:nvPr>
            <p:ph type="title"/>
          </p:nvPr>
        </p:nvSpPr>
        <p:spPr>
          <a:xfrm>
            <a:off x="838200" y="365125"/>
            <a:ext cx="10515600" cy="1325563"/>
          </a:xfrm>
        </p:spPr>
        <p:txBody>
          <a:bodyPr>
            <a:normAutofit/>
          </a:bodyPr>
          <a:lstStyle/>
          <a:p>
            <a:r>
              <a:rPr lang="en-US" sz="4000" b="1" dirty="0"/>
              <a:t>Exposure to PM</a:t>
            </a:r>
            <a:r>
              <a:rPr lang="en-US" sz="4000" b="1" baseline="-25000" dirty="0"/>
              <a:t>2.5</a:t>
            </a:r>
            <a:r>
              <a:rPr lang="en-US" sz="4000" b="1" dirty="0"/>
              <a:t> linked with increased risk of hypertension</a:t>
            </a:r>
            <a:endParaRPr lang="en-US" sz="4000" dirty="0"/>
          </a:p>
        </p:txBody>
      </p:sp>
    </p:spTree>
    <p:extLst>
      <p:ext uri="{BB962C8B-B14F-4D97-AF65-F5344CB8AC3E}">
        <p14:creationId xmlns:p14="http://schemas.microsoft.com/office/powerpoint/2010/main" val="526078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5753E1C5-7197-0D41-8F0B-CD0EAC3E96D3}"/>
              </a:ext>
            </a:extLst>
          </p:cNvPr>
          <p:cNvPicPr>
            <a:picLocks noChangeAspect="1"/>
          </p:cNvPicPr>
          <p:nvPr/>
        </p:nvPicPr>
        <p:blipFill>
          <a:blip r:embed="rId3"/>
          <a:stretch>
            <a:fillRect/>
          </a:stretch>
        </p:blipFill>
        <p:spPr>
          <a:xfrm>
            <a:off x="512041" y="2023024"/>
            <a:ext cx="5492133" cy="4005541"/>
          </a:xfrm>
          <a:prstGeom prst="rect">
            <a:avLst/>
          </a:prstGeom>
        </p:spPr>
      </p:pic>
      <p:pic>
        <p:nvPicPr>
          <p:cNvPr id="50" name="Picture 49">
            <a:extLst>
              <a:ext uri="{FF2B5EF4-FFF2-40B4-BE49-F238E27FC236}">
                <a16:creationId xmlns:a16="http://schemas.microsoft.com/office/drawing/2014/main" id="{7B667446-236C-1F41-82F6-581BBA5A2737}"/>
              </a:ext>
            </a:extLst>
          </p:cNvPr>
          <p:cNvPicPr>
            <a:picLocks noChangeAspect="1"/>
          </p:cNvPicPr>
          <p:nvPr/>
        </p:nvPicPr>
        <p:blipFill>
          <a:blip r:embed="rId4"/>
          <a:stretch>
            <a:fillRect/>
          </a:stretch>
        </p:blipFill>
        <p:spPr>
          <a:xfrm>
            <a:off x="6062089" y="2017576"/>
            <a:ext cx="5620140" cy="4014386"/>
          </a:xfrm>
          <a:prstGeom prst="rect">
            <a:avLst/>
          </a:prstGeom>
        </p:spPr>
      </p:pic>
      <p:sp>
        <p:nvSpPr>
          <p:cNvPr id="4" name="Title 3">
            <a:extLst>
              <a:ext uri="{FF2B5EF4-FFF2-40B4-BE49-F238E27FC236}">
                <a16:creationId xmlns:a16="http://schemas.microsoft.com/office/drawing/2014/main" id="{CD126BEF-E2F7-46B1-98D6-2EE6441E322F}"/>
              </a:ext>
            </a:extLst>
          </p:cNvPr>
          <p:cNvSpPr>
            <a:spLocks noGrp="1"/>
          </p:cNvSpPr>
          <p:nvPr>
            <p:ph type="title"/>
          </p:nvPr>
        </p:nvSpPr>
        <p:spPr>
          <a:xfrm>
            <a:off x="512041" y="314424"/>
            <a:ext cx="11170187" cy="1325563"/>
          </a:xfrm>
        </p:spPr>
        <p:txBody>
          <a:bodyPr>
            <a:normAutofit/>
          </a:bodyPr>
          <a:lstStyle/>
          <a:p>
            <a:r>
              <a:rPr lang="en-US" sz="4000" b="1" dirty="0"/>
              <a:t>Disease risk increases with ambient PM</a:t>
            </a:r>
            <a:r>
              <a:rPr lang="en-US" sz="4000" b="1" baseline="-25000" dirty="0"/>
              <a:t>2.5</a:t>
            </a:r>
            <a:r>
              <a:rPr lang="en-US" sz="4000" b="1" dirty="0"/>
              <a:t> exposure</a:t>
            </a:r>
            <a:endParaRPr lang="en-US" sz="4000" dirty="0"/>
          </a:p>
        </p:txBody>
      </p:sp>
      <p:sp>
        <p:nvSpPr>
          <p:cNvPr id="8" name="TextBox 7">
            <a:extLst>
              <a:ext uri="{FF2B5EF4-FFF2-40B4-BE49-F238E27FC236}">
                <a16:creationId xmlns:a16="http://schemas.microsoft.com/office/drawing/2014/main" id="{37951233-9B55-4F93-AE94-660EC08F0991}"/>
              </a:ext>
            </a:extLst>
          </p:cNvPr>
          <p:cNvSpPr txBox="1"/>
          <p:nvPr/>
        </p:nvSpPr>
        <p:spPr>
          <a:xfrm>
            <a:off x="2205319" y="6423771"/>
            <a:ext cx="3074881"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Source: Cohen et al. Lancet 2017; 389: 1907-1918</a:t>
            </a:r>
          </a:p>
        </p:txBody>
      </p:sp>
    </p:spTree>
    <p:extLst>
      <p:ext uri="{BB962C8B-B14F-4D97-AF65-F5344CB8AC3E}">
        <p14:creationId xmlns:p14="http://schemas.microsoft.com/office/powerpoint/2010/main" val="7944522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05319" y="6423771"/>
            <a:ext cx="3039615"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Source: Cohen et al. Lancet 2017; 389: 1907-1918</a:t>
            </a:r>
          </a:p>
        </p:txBody>
      </p:sp>
      <p:pic>
        <p:nvPicPr>
          <p:cNvPr id="2" name="Picture 1">
            <a:extLst>
              <a:ext uri="{FF2B5EF4-FFF2-40B4-BE49-F238E27FC236}">
                <a16:creationId xmlns:a16="http://schemas.microsoft.com/office/drawing/2014/main" id="{89473C8A-052B-864E-A6BE-86F848DDBF58}"/>
              </a:ext>
            </a:extLst>
          </p:cNvPr>
          <p:cNvPicPr>
            <a:picLocks noChangeAspect="1"/>
          </p:cNvPicPr>
          <p:nvPr/>
        </p:nvPicPr>
        <p:blipFill rotWithShape="1">
          <a:blip r:embed="rId3"/>
          <a:srcRect r="32871"/>
          <a:stretch/>
        </p:blipFill>
        <p:spPr>
          <a:xfrm>
            <a:off x="44605" y="2171794"/>
            <a:ext cx="7805864" cy="3134423"/>
          </a:xfrm>
          <a:prstGeom prst="rect">
            <a:avLst/>
          </a:prstGeom>
        </p:spPr>
      </p:pic>
      <p:pic>
        <p:nvPicPr>
          <p:cNvPr id="8" name="Picture 7">
            <a:extLst>
              <a:ext uri="{FF2B5EF4-FFF2-40B4-BE49-F238E27FC236}">
                <a16:creationId xmlns:a16="http://schemas.microsoft.com/office/drawing/2014/main" id="{2EE540C7-4718-EC40-943B-ADF14CDE31CF}"/>
              </a:ext>
            </a:extLst>
          </p:cNvPr>
          <p:cNvPicPr>
            <a:picLocks noChangeAspect="1"/>
          </p:cNvPicPr>
          <p:nvPr/>
        </p:nvPicPr>
        <p:blipFill>
          <a:blip r:embed="rId4"/>
          <a:stretch>
            <a:fillRect/>
          </a:stretch>
        </p:blipFill>
        <p:spPr>
          <a:xfrm>
            <a:off x="7805865" y="2175720"/>
            <a:ext cx="4148253" cy="3130497"/>
          </a:xfrm>
          <a:prstGeom prst="rect">
            <a:avLst/>
          </a:prstGeom>
        </p:spPr>
      </p:pic>
      <p:sp>
        <p:nvSpPr>
          <p:cNvPr id="10" name="Title 3">
            <a:extLst>
              <a:ext uri="{FF2B5EF4-FFF2-40B4-BE49-F238E27FC236}">
                <a16:creationId xmlns:a16="http://schemas.microsoft.com/office/drawing/2014/main" id="{643218E8-5EE2-41D3-9301-3FB3C36405AA}"/>
              </a:ext>
            </a:extLst>
          </p:cNvPr>
          <p:cNvSpPr>
            <a:spLocks noGrp="1"/>
          </p:cNvSpPr>
          <p:nvPr>
            <p:ph type="title"/>
          </p:nvPr>
        </p:nvSpPr>
        <p:spPr>
          <a:xfrm>
            <a:off x="512041" y="314424"/>
            <a:ext cx="11170187" cy="1325563"/>
          </a:xfrm>
        </p:spPr>
        <p:txBody>
          <a:bodyPr>
            <a:normAutofit/>
          </a:bodyPr>
          <a:lstStyle/>
          <a:p>
            <a:r>
              <a:rPr lang="en-US" sz="4000" b="1" dirty="0"/>
              <a:t>Disease risk increases with ambient PM</a:t>
            </a:r>
            <a:r>
              <a:rPr lang="en-US" sz="4000" b="1" baseline="-25000" dirty="0"/>
              <a:t>2.5</a:t>
            </a:r>
            <a:r>
              <a:rPr lang="en-US" sz="4000" b="1" dirty="0"/>
              <a:t> exposure</a:t>
            </a:r>
            <a:endParaRPr lang="en-US" sz="4000" dirty="0"/>
          </a:p>
        </p:txBody>
      </p:sp>
    </p:spTree>
    <p:extLst>
      <p:ext uri="{BB962C8B-B14F-4D97-AF65-F5344CB8AC3E}">
        <p14:creationId xmlns:p14="http://schemas.microsoft.com/office/powerpoint/2010/main" val="2679307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152651" y="5636895"/>
            <a:ext cx="2826351" cy="276999"/>
          </a:xfrm>
          <a:prstGeom prst="rect">
            <a:avLst/>
          </a:prstGeom>
          <a:noFill/>
        </p:spPr>
        <p:txBody>
          <a:bodyPr wrap="none" rtlCol="0">
            <a:spAutoFit/>
          </a:bodyPr>
          <a:lstStyle/>
          <a:p>
            <a:r>
              <a:rPr lang="en-US" sz="1200" dirty="0"/>
              <a:t>Cohen et al.  Lancet 2017; 389: 1907-1918</a:t>
            </a:r>
          </a:p>
        </p:txBody>
      </p:sp>
      <p:graphicFrame>
        <p:nvGraphicFramePr>
          <p:cNvPr id="8" name="Content Placeholder 7">
            <a:extLst>
              <a:ext uri="{FF2B5EF4-FFF2-40B4-BE49-F238E27FC236}">
                <a16:creationId xmlns:a16="http://schemas.microsoft.com/office/drawing/2014/main" id="{55B4589D-A06B-8948-A307-CAB44D3D8904}"/>
              </a:ext>
            </a:extLst>
          </p:cNvPr>
          <p:cNvGraphicFramePr>
            <a:graphicFrameLocks noGrp="1"/>
          </p:cNvGraphicFramePr>
          <p:nvPr>
            <p:ph idx="1"/>
            <p:extLst>
              <p:ext uri="{D42A27DB-BD31-4B8C-83A1-F6EECF244321}">
                <p14:modId xmlns:p14="http://schemas.microsoft.com/office/powerpoint/2010/main" val="3831024345"/>
              </p:ext>
            </p:extLst>
          </p:nvPr>
        </p:nvGraphicFramePr>
        <p:xfrm>
          <a:off x="200722" y="730762"/>
          <a:ext cx="11991279" cy="5547360"/>
        </p:xfrm>
        <a:graphic>
          <a:graphicData uri="http://schemas.openxmlformats.org/drawingml/2006/table">
            <a:tbl>
              <a:tblPr firstRow="1" bandRow="1">
                <a:tableStyleId>{5C22544A-7EE6-4342-B048-85BDC9FD1C3A}</a:tableStyleId>
              </a:tblPr>
              <a:tblGrid>
                <a:gridCol w="5946556">
                  <a:extLst>
                    <a:ext uri="{9D8B030D-6E8A-4147-A177-3AD203B41FA5}">
                      <a16:colId xmlns:a16="http://schemas.microsoft.com/office/drawing/2014/main" val="1830944876"/>
                    </a:ext>
                  </a:extLst>
                </a:gridCol>
                <a:gridCol w="3158709">
                  <a:extLst>
                    <a:ext uri="{9D8B030D-6E8A-4147-A177-3AD203B41FA5}">
                      <a16:colId xmlns:a16="http://schemas.microsoft.com/office/drawing/2014/main" val="709930702"/>
                    </a:ext>
                  </a:extLst>
                </a:gridCol>
                <a:gridCol w="2886014">
                  <a:extLst>
                    <a:ext uri="{9D8B030D-6E8A-4147-A177-3AD203B41FA5}">
                      <a16:colId xmlns:a16="http://schemas.microsoft.com/office/drawing/2014/main" val="1064718890"/>
                    </a:ext>
                  </a:extLst>
                </a:gridCol>
              </a:tblGrid>
              <a:tr h="393852">
                <a:tc>
                  <a:txBody>
                    <a:bodyPr/>
                    <a:lstStyle/>
                    <a:p>
                      <a:endParaRPr lang="en-US" sz="2000" dirty="0"/>
                    </a:p>
                  </a:txBody>
                  <a:tcPr/>
                </a:tc>
                <a:tc>
                  <a:txBody>
                    <a:bodyPr/>
                    <a:lstStyle/>
                    <a:p>
                      <a:pPr algn="ctr"/>
                      <a:r>
                        <a:rPr lang="en-US" sz="2000" dirty="0"/>
                        <a:t>No. of Deaths</a:t>
                      </a:r>
                    </a:p>
                  </a:txBody>
                  <a:tcPr anchor="ctr"/>
                </a:tc>
                <a:tc>
                  <a:txBody>
                    <a:bodyPr/>
                    <a:lstStyle/>
                    <a:p>
                      <a:pPr algn="ctr"/>
                      <a:r>
                        <a:rPr lang="en-US" sz="2000" dirty="0"/>
                        <a:t>DALYs</a:t>
                      </a:r>
                    </a:p>
                  </a:txBody>
                  <a:tcPr anchor="ctr"/>
                </a:tc>
                <a:extLst>
                  <a:ext uri="{0D108BD9-81ED-4DB2-BD59-A6C34878D82A}">
                    <a16:rowId xmlns:a16="http://schemas.microsoft.com/office/drawing/2014/main" val="3445357975"/>
                  </a:ext>
                </a:extLst>
              </a:tr>
              <a:tr h="393852">
                <a:tc>
                  <a:txBody>
                    <a:bodyPr/>
                    <a:lstStyle/>
                    <a:p>
                      <a:r>
                        <a:rPr lang="en-US" sz="2000" b="1" dirty="0">
                          <a:solidFill>
                            <a:schemeClr val="bg1"/>
                          </a:solidFill>
                        </a:rPr>
                        <a:t>All</a:t>
                      </a:r>
                      <a:r>
                        <a:rPr lang="en-US" sz="2000" dirty="0">
                          <a:solidFill>
                            <a:schemeClr val="bg1"/>
                          </a:solidFill>
                        </a:rPr>
                        <a:t> </a:t>
                      </a:r>
                      <a:r>
                        <a:rPr lang="en-US" sz="2000" b="1" dirty="0">
                          <a:solidFill>
                            <a:schemeClr val="bg1"/>
                          </a:solidFill>
                        </a:rPr>
                        <a:t>Causes</a:t>
                      </a:r>
                    </a:p>
                  </a:txBody>
                  <a:tcPr anchor="ctr">
                    <a:solidFill>
                      <a:schemeClr val="accent3">
                        <a:lumMod val="75000"/>
                      </a:schemeClr>
                    </a:solidFill>
                  </a:tcPr>
                </a:tc>
                <a:tc>
                  <a:txBody>
                    <a:bodyPr/>
                    <a:lstStyle/>
                    <a:p>
                      <a:pPr algn="ctr"/>
                      <a:r>
                        <a:rPr lang="en-US" sz="2000" b="1" dirty="0">
                          <a:solidFill>
                            <a:schemeClr val="bg1"/>
                          </a:solidFill>
                        </a:rPr>
                        <a:t>4,241,100</a:t>
                      </a:r>
                    </a:p>
                  </a:txBody>
                  <a:tcPr anchor="ctr">
                    <a:solidFill>
                      <a:schemeClr val="accent3">
                        <a:lumMod val="75000"/>
                      </a:schemeClr>
                    </a:solidFill>
                  </a:tcPr>
                </a:tc>
                <a:tc>
                  <a:txBody>
                    <a:bodyPr/>
                    <a:lstStyle/>
                    <a:p>
                      <a:pPr algn="ctr"/>
                      <a:r>
                        <a:rPr lang="en-US" sz="2000" b="1" dirty="0">
                          <a:solidFill>
                            <a:schemeClr val="bg1"/>
                          </a:solidFill>
                        </a:rPr>
                        <a:t>103,066,200</a:t>
                      </a:r>
                    </a:p>
                  </a:txBody>
                  <a:tcPr anchor="ctr">
                    <a:solidFill>
                      <a:schemeClr val="accent3">
                        <a:lumMod val="75000"/>
                      </a:schemeClr>
                    </a:solidFill>
                  </a:tcPr>
                </a:tc>
                <a:extLst>
                  <a:ext uri="{0D108BD9-81ED-4DB2-BD59-A6C34878D82A}">
                    <a16:rowId xmlns:a16="http://schemas.microsoft.com/office/drawing/2014/main" val="1409879809"/>
                  </a:ext>
                </a:extLst>
              </a:tr>
              <a:tr h="393852">
                <a:tc>
                  <a:txBody>
                    <a:bodyPr/>
                    <a:lstStyle/>
                    <a:p>
                      <a:r>
                        <a:rPr lang="en-US" sz="2000" b="1" dirty="0"/>
                        <a:t>Disease</a:t>
                      </a:r>
                    </a:p>
                  </a:txBody>
                  <a:tcPr anchor="ctr"/>
                </a:tc>
                <a:tc>
                  <a:txBody>
                    <a:bodyPr/>
                    <a:lstStyle/>
                    <a:p>
                      <a:pPr algn="ctr"/>
                      <a:endParaRPr lang="en-US" sz="2000" dirty="0"/>
                    </a:p>
                  </a:txBody>
                  <a:tcPr anchor="ctr"/>
                </a:tc>
                <a:tc>
                  <a:txBody>
                    <a:bodyPr/>
                    <a:lstStyle/>
                    <a:p>
                      <a:pPr algn="ctr"/>
                      <a:endParaRPr lang="en-US" sz="2000" dirty="0"/>
                    </a:p>
                  </a:txBody>
                  <a:tcPr anchor="ctr"/>
                </a:tc>
                <a:extLst>
                  <a:ext uri="{0D108BD9-81ED-4DB2-BD59-A6C34878D82A}">
                    <a16:rowId xmlns:a16="http://schemas.microsoft.com/office/drawing/2014/main" val="3402398088"/>
                  </a:ext>
                </a:extLst>
              </a:tr>
              <a:tr h="393852">
                <a:tc>
                  <a:txBody>
                    <a:bodyPr/>
                    <a:lstStyle/>
                    <a:p>
                      <a:r>
                        <a:rPr lang="en-US" sz="2000" dirty="0"/>
                        <a:t>     Lower Respiratory Infection</a:t>
                      </a:r>
                    </a:p>
                  </a:txBody>
                  <a:tcPr anchor="ctr"/>
                </a:tc>
                <a:tc>
                  <a:txBody>
                    <a:bodyPr/>
                    <a:lstStyle/>
                    <a:p>
                      <a:pPr algn="ctr"/>
                      <a:r>
                        <a:rPr lang="en-US" sz="2000" dirty="0"/>
                        <a:t>675,000</a:t>
                      </a:r>
                    </a:p>
                  </a:txBody>
                  <a:tcPr anchor="ctr"/>
                </a:tc>
                <a:tc>
                  <a:txBody>
                    <a:bodyPr/>
                    <a:lstStyle/>
                    <a:p>
                      <a:pPr algn="ctr"/>
                      <a:r>
                        <a:rPr lang="en-US" sz="2000" dirty="0"/>
                        <a:t>28,359,900</a:t>
                      </a:r>
                    </a:p>
                  </a:txBody>
                  <a:tcPr anchor="ctr"/>
                </a:tc>
                <a:extLst>
                  <a:ext uri="{0D108BD9-81ED-4DB2-BD59-A6C34878D82A}">
                    <a16:rowId xmlns:a16="http://schemas.microsoft.com/office/drawing/2014/main" val="3719315790"/>
                  </a:ext>
                </a:extLst>
              </a:tr>
              <a:tr h="393852">
                <a:tc>
                  <a:txBody>
                    <a:bodyPr/>
                    <a:lstStyle/>
                    <a:p>
                      <a:r>
                        <a:rPr lang="en-US" sz="2000" dirty="0"/>
                        <a:t>     Lung cancer</a:t>
                      </a:r>
                    </a:p>
                  </a:txBody>
                  <a:tcPr anchor="ctr"/>
                </a:tc>
                <a:tc>
                  <a:txBody>
                    <a:bodyPr/>
                    <a:lstStyle/>
                    <a:p>
                      <a:pPr algn="ctr"/>
                      <a:r>
                        <a:rPr lang="en-US" sz="2000" dirty="0"/>
                        <a:t>283,300</a:t>
                      </a:r>
                    </a:p>
                  </a:txBody>
                  <a:tcPr anchor="ctr"/>
                </a:tc>
                <a:tc>
                  <a:txBody>
                    <a:bodyPr/>
                    <a:lstStyle/>
                    <a:p>
                      <a:pPr algn="ctr"/>
                      <a:r>
                        <a:rPr lang="en-US" sz="2000" dirty="0"/>
                        <a:t>6,209,100</a:t>
                      </a:r>
                    </a:p>
                  </a:txBody>
                  <a:tcPr anchor="ctr"/>
                </a:tc>
                <a:extLst>
                  <a:ext uri="{0D108BD9-81ED-4DB2-BD59-A6C34878D82A}">
                    <a16:rowId xmlns:a16="http://schemas.microsoft.com/office/drawing/2014/main" val="1792957138"/>
                  </a:ext>
                </a:extLst>
              </a:tr>
              <a:tr h="393852">
                <a:tc>
                  <a:txBody>
                    <a:bodyPr/>
                    <a:lstStyle/>
                    <a:p>
                      <a:r>
                        <a:rPr lang="en-US" sz="2000" dirty="0"/>
                        <a:t>     Ischemic heart disease</a:t>
                      </a:r>
                    </a:p>
                  </a:txBody>
                  <a:tcPr anchor="ctr"/>
                </a:tc>
                <a:tc>
                  <a:txBody>
                    <a:bodyPr/>
                    <a:lstStyle/>
                    <a:p>
                      <a:pPr algn="ctr"/>
                      <a:r>
                        <a:rPr lang="en-US" sz="2000" dirty="0"/>
                        <a:t>1,521,100</a:t>
                      </a:r>
                    </a:p>
                  </a:txBody>
                  <a:tcPr anchor="ctr"/>
                </a:tc>
                <a:tc>
                  <a:txBody>
                    <a:bodyPr/>
                    <a:lstStyle/>
                    <a:p>
                      <a:pPr algn="ctr"/>
                      <a:r>
                        <a:rPr lang="en-US" sz="2000" dirty="0"/>
                        <a:t>32,406,000</a:t>
                      </a:r>
                    </a:p>
                  </a:txBody>
                  <a:tcPr anchor="ctr"/>
                </a:tc>
                <a:extLst>
                  <a:ext uri="{0D108BD9-81ED-4DB2-BD59-A6C34878D82A}">
                    <a16:rowId xmlns:a16="http://schemas.microsoft.com/office/drawing/2014/main" val="2008270449"/>
                  </a:ext>
                </a:extLst>
              </a:tr>
              <a:tr h="393852">
                <a:tc>
                  <a:txBody>
                    <a:bodyPr/>
                    <a:lstStyle/>
                    <a:p>
                      <a:r>
                        <a:rPr lang="en-US" sz="2000" dirty="0"/>
                        <a:t>     Cerebrovascular disease</a:t>
                      </a:r>
                    </a:p>
                  </a:txBody>
                  <a:tcPr anchor="ctr"/>
                </a:tc>
                <a:tc>
                  <a:txBody>
                    <a:bodyPr/>
                    <a:lstStyle/>
                    <a:p>
                      <a:pPr algn="ctr"/>
                      <a:r>
                        <a:rPr lang="en-US" sz="2000" dirty="0"/>
                        <a:t>898,100</a:t>
                      </a:r>
                    </a:p>
                  </a:txBody>
                  <a:tcPr anchor="ctr"/>
                </a:tc>
                <a:tc>
                  <a:txBody>
                    <a:bodyPr/>
                    <a:lstStyle/>
                    <a:p>
                      <a:pPr algn="ctr"/>
                      <a:r>
                        <a:rPr lang="en-US" sz="2000" dirty="0"/>
                        <a:t>19,242,800</a:t>
                      </a:r>
                    </a:p>
                  </a:txBody>
                  <a:tcPr anchor="ctr"/>
                </a:tc>
                <a:extLst>
                  <a:ext uri="{0D108BD9-81ED-4DB2-BD59-A6C34878D82A}">
                    <a16:rowId xmlns:a16="http://schemas.microsoft.com/office/drawing/2014/main" val="2918870881"/>
                  </a:ext>
                </a:extLst>
              </a:tr>
              <a:tr h="393852">
                <a:tc>
                  <a:txBody>
                    <a:bodyPr/>
                    <a:lstStyle/>
                    <a:p>
                      <a:r>
                        <a:rPr lang="en-US" sz="2000" dirty="0"/>
                        <a:t>     Chronic obstructive pulmonary disease</a:t>
                      </a:r>
                    </a:p>
                  </a:txBody>
                  <a:tcPr anchor="ctr"/>
                </a:tc>
                <a:tc>
                  <a:txBody>
                    <a:bodyPr/>
                    <a:lstStyle/>
                    <a:p>
                      <a:pPr algn="ctr"/>
                      <a:r>
                        <a:rPr lang="en-US" sz="2000" dirty="0"/>
                        <a:t>863,600</a:t>
                      </a:r>
                    </a:p>
                  </a:txBody>
                  <a:tcPr anchor="ctr"/>
                </a:tc>
                <a:tc>
                  <a:txBody>
                    <a:bodyPr/>
                    <a:lstStyle/>
                    <a:p>
                      <a:pPr algn="ctr"/>
                      <a:r>
                        <a:rPr lang="en-US" sz="2000" dirty="0"/>
                        <a:t>16,848,200</a:t>
                      </a:r>
                    </a:p>
                  </a:txBody>
                  <a:tcPr anchor="ctr"/>
                </a:tc>
                <a:extLst>
                  <a:ext uri="{0D108BD9-81ED-4DB2-BD59-A6C34878D82A}">
                    <a16:rowId xmlns:a16="http://schemas.microsoft.com/office/drawing/2014/main" val="1124954311"/>
                  </a:ext>
                </a:extLst>
              </a:tr>
              <a:tr h="393852">
                <a:tc>
                  <a:txBody>
                    <a:bodyPr/>
                    <a:lstStyle/>
                    <a:p>
                      <a:r>
                        <a:rPr lang="en-US" sz="2000" b="1" dirty="0">
                          <a:solidFill>
                            <a:schemeClr val="bg1"/>
                          </a:solidFill>
                        </a:rPr>
                        <a:t>Sex</a:t>
                      </a:r>
                    </a:p>
                  </a:txBody>
                  <a:tcPr anchor="ctr">
                    <a:solidFill>
                      <a:schemeClr val="accent3">
                        <a:lumMod val="75000"/>
                      </a:schemeClr>
                    </a:solidFill>
                  </a:tcPr>
                </a:tc>
                <a:tc>
                  <a:txBody>
                    <a:bodyPr/>
                    <a:lstStyle/>
                    <a:p>
                      <a:pPr algn="ctr"/>
                      <a:endParaRPr lang="en-US" sz="2000" dirty="0"/>
                    </a:p>
                  </a:txBody>
                  <a:tcPr anchor="ctr">
                    <a:solidFill>
                      <a:schemeClr val="accent3">
                        <a:lumMod val="75000"/>
                      </a:schemeClr>
                    </a:solidFill>
                  </a:tcPr>
                </a:tc>
                <a:tc>
                  <a:txBody>
                    <a:bodyPr/>
                    <a:lstStyle/>
                    <a:p>
                      <a:pPr algn="ctr"/>
                      <a:endParaRPr lang="en-US" sz="2000" dirty="0"/>
                    </a:p>
                  </a:txBody>
                  <a:tcPr anchor="ctr">
                    <a:solidFill>
                      <a:schemeClr val="accent3">
                        <a:lumMod val="75000"/>
                      </a:schemeClr>
                    </a:solidFill>
                  </a:tcPr>
                </a:tc>
                <a:extLst>
                  <a:ext uri="{0D108BD9-81ED-4DB2-BD59-A6C34878D82A}">
                    <a16:rowId xmlns:a16="http://schemas.microsoft.com/office/drawing/2014/main" val="765579932"/>
                  </a:ext>
                </a:extLst>
              </a:tr>
              <a:tr h="393852">
                <a:tc>
                  <a:txBody>
                    <a:bodyPr/>
                    <a:lstStyle/>
                    <a:p>
                      <a:r>
                        <a:rPr lang="en-US" sz="2000" dirty="0"/>
                        <a:t>Male</a:t>
                      </a:r>
                    </a:p>
                  </a:txBody>
                  <a:tcPr anchor="ctr"/>
                </a:tc>
                <a:tc>
                  <a:txBody>
                    <a:bodyPr/>
                    <a:lstStyle/>
                    <a:p>
                      <a:pPr algn="ctr"/>
                      <a:r>
                        <a:rPr lang="en-US" sz="2000" dirty="0"/>
                        <a:t>2,455,400</a:t>
                      </a:r>
                    </a:p>
                  </a:txBody>
                  <a:tcPr anchor="ctr"/>
                </a:tc>
                <a:tc>
                  <a:txBody>
                    <a:bodyPr/>
                    <a:lstStyle/>
                    <a:p>
                      <a:pPr algn="ctr"/>
                      <a:r>
                        <a:rPr lang="en-US" sz="2000" dirty="0"/>
                        <a:t>62,894,700</a:t>
                      </a:r>
                    </a:p>
                  </a:txBody>
                  <a:tcPr anchor="ctr"/>
                </a:tc>
                <a:extLst>
                  <a:ext uri="{0D108BD9-81ED-4DB2-BD59-A6C34878D82A}">
                    <a16:rowId xmlns:a16="http://schemas.microsoft.com/office/drawing/2014/main" val="3866026023"/>
                  </a:ext>
                </a:extLst>
              </a:tr>
              <a:tr h="393852">
                <a:tc>
                  <a:txBody>
                    <a:bodyPr/>
                    <a:lstStyle/>
                    <a:p>
                      <a:r>
                        <a:rPr lang="en-US" sz="2000" dirty="0"/>
                        <a:t>Female</a:t>
                      </a:r>
                    </a:p>
                  </a:txBody>
                  <a:tcPr anchor="ctr"/>
                </a:tc>
                <a:tc>
                  <a:txBody>
                    <a:bodyPr/>
                    <a:lstStyle/>
                    <a:p>
                      <a:pPr algn="ctr"/>
                      <a:r>
                        <a:rPr lang="en-US" sz="2000" dirty="0"/>
                        <a:t>1,785,700</a:t>
                      </a:r>
                    </a:p>
                  </a:txBody>
                  <a:tcPr anchor="ctr"/>
                </a:tc>
                <a:tc>
                  <a:txBody>
                    <a:bodyPr/>
                    <a:lstStyle/>
                    <a:p>
                      <a:pPr algn="ctr"/>
                      <a:r>
                        <a:rPr lang="en-US" sz="2000" dirty="0"/>
                        <a:t>40,171,500</a:t>
                      </a:r>
                    </a:p>
                  </a:txBody>
                  <a:tcPr anchor="ctr"/>
                </a:tc>
                <a:extLst>
                  <a:ext uri="{0D108BD9-81ED-4DB2-BD59-A6C34878D82A}">
                    <a16:rowId xmlns:a16="http://schemas.microsoft.com/office/drawing/2014/main" val="2379012251"/>
                  </a:ext>
                </a:extLst>
              </a:tr>
              <a:tr h="393852">
                <a:tc>
                  <a:txBody>
                    <a:bodyPr/>
                    <a:lstStyle/>
                    <a:p>
                      <a:r>
                        <a:rPr lang="en-US" sz="2000" b="1" dirty="0">
                          <a:solidFill>
                            <a:schemeClr val="bg1"/>
                          </a:solidFill>
                        </a:rPr>
                        <a:t>Age</a:t>
                      </a:r>
                    </a:p>
                  </a:txBody>
                  <a:tcPr anchor="ctr">
                    <a:solidFill>
                      <a:schemeClr val="accent3">
                        <a:lumMod val="75000"/>
                      </a:schemeClr>
                    </a:solidFill>
                  </a:tcPr>
                </a:tc>
                <a:tc>
                  <a:txBody>
                    <a:bodyPr/>
                    <a:lstStyle/>
                    <a:p>
                      <a:pPr algn="ctr"/>
                      <a:endParaRPr lang="en-US" sz="2000" dirty="0">
                        <a:solidFill>
                          <a:schemeClr val="bg1"/>
                        </a:solidFill>
                      </a:endParaRPr>
                    </a:p>
                  </a:txBody>
                  <a:tcPr anchor="ctr">
                    <a:solidFill>
                      <a:schemeClr val="accent3">
                        <a:lumMod val="75000"/>
                      </a:schemeClr>
                    </a:solidFill>
                  </a:tcPr>
                </a:tc>
                <a:tc>
                  <a:txBody>
                    <a:bodyPr/>
                    <a:lstStyle/>
                    <a:p>
                      <a:pPr algn="ctr"/>
                      <a:endParaRPr lang="en-US" sz="2000" dirty="0">
                        <a:solidFill>
                          <a:schemeClr val="bg1"/>
                        </a:solidFill>
                      </a:endParaRPr>
                    </a:p>
                  </a:txBody>
                  <a:tcPr anchor="ctr">
                    <a:solidFill>
                      <a:schemeClr val="accent3">
                        <a:lumMod val="75000"/>
                      </a:schemeClr>
                    </a:solidFill>
                  </a:tcPr>
                </a:tc>
                <a:extLst>
                  <a:ext uri="{0D108BD9-81ED-4DB2-BD59-A6C34878D82A}">
                    <a16:rowId xmlns:a16="http://schemas.microsoft.com/office/drawing/2014/main" val="454677798"/>
                  </a:ext>
                </a:extLst>
              </a:tr>
              <a:tr h="393852">
                <a:tc>
                  <a:txBody>
                    <a:bodyPr/>
                    <a:lstStyle/>
                    <a:p>
                      <a:r>
                        <a:rPr lang="en-US" sz="2000" dirty="0"/>
                        <a:t>Children &lt;5 years</a:t>
                      </a:r>
                    </a:p>
                  </a:txBody>
                  <a:tcPr anchor="ctr"/>
                </a:tc>
                <a:tc>
                  <a:txBody>
                    <a:bodyPr/>
                    <a:lstStyle/>
                    <a:p>
                      <a:pPr algn="ctr"/>
                      <a:r>
                        <a:rPr lang="en-US" sz="2000" dirty="0"/>
                        <a:t>202,600</a:t>
                      </a:r>
                    </a:p>
                  </a:txBody>
                  <a:tcPr anchor="ctr"/>
                </a:tc>
                <a:tc>
                  <a:txBody>
                    <a:bodyPr/>
                    <a:lstStyle/>
                    <a:p>
                      <a:pPr algn="ctr"/>
                      <a:r>
                        <a:rPr lang="en-US" sz="2000" dirty="0"/>
                        <a:t>17,431,100</a:t>
                      </a:r>
                    </a:p>
                  </a:txBody>
                  <a:tcPr anchor="ctr"/>
                </a:tc>
                <a:extLst>
                  <a:ext uri="{0D108BD9-81ED-4DB2-BD59-A6C34878D82A}">
                    <a16:rowId xmlns:a16="http://schemas.microsoft.com/office/drawing/2014/main" val="38707544"/>
                  </a:ext>
                </a:extLst>
              </a:tr>
              <a:tr h="393852">
                <a:tc>
                  <a:txBody>
                    <a:bodyPr/>
                    <a:lstStyle/>
                    <a:p>
                      <a:r>
                        <a:rPr lang="en-US" sz="2000" dirty="0"/>
                        <a:t>Elderly &gt;70 years</a:t>
                      </a:r>
                    </a:p>
                  </a:txBody>
                  <a:tcPr anchor="ctr"/>
                </a:tc>
                <a:tc>
                  <a:txBody>
                    <a:bodyPr/>
                    <a:lstStyle/>
                    <a:p>
                      <a:pPr algn="ctr"/>
                      <a:r>
                        <a:rPr lang="en-US" sz="2000" dirty="0"/>
                        <a:t>2,228,300</a:t>
                      </a:r>
                    </a:p>
                  </a:txBody>
                  <a:tcPr anchor="ctr"/>
                </a:tc>
                <a:tc>
                  <a:txBody>
                    <a:bodyPr/>
                    <a:lstStyle/>
                    <a:p>
                      <a:pPr algn="ctr"/>
                      <a:r>
                        <a:rPr lang="en-US" sz="2000" dirty="0"/>
                        <a:t>25,073,000</a:t>
                      </a:r>
                    </a:p>
                  </a:txBody>
                  <a:tcPr anchor="ctr"/>
                </a:tc>
                <a:extLst>
                  <a:ext uri="{0D108BD9-81ED-4DB2-BD59-A6C34878D82A}">
                    <a16:rowId xmlns:a16="http://schemas.microsoft.com/office/drawing/2014/main" val="3127443485"/>
                  </a:ext>
                </a:extLst>
              </a:tr>
            </a:tbl>
          </a:graphicData>
        </a:graphic>
      </p:graphicFrame>
      <p:sp>
        <p:nvSpPr>
          <p:cNvPr id="6" name="Title 5">
            <a:extLst>
              <a:ext uri="{FF2B5EF4-FFF2-40B4-BE49-F238E27FC236}">
                <a16:creationId xmlns:a16="http://schemas.microsoft.com/office/drawing/2014/main" id="{06FD8F0B-7310-444E-8F58-73B46406E785}"/>
              </a:ext>
            </a:extLst>
          </p:cNvPr>
          <p:cNvSpPr>
            <a:spLocks noGrp="1"/>
          </p:cNvSpPr>
          <p:nvPr>
            <p:ph type="title"/>
          </p:nvPr>
        </p:nvSpPr>
        <p:spPr>
          <a:xfrm>
            <a:off x="200722" y="30589"/>
            <a:ext cx="11991278" cy="700173"/>
          </a:xfrm>
        </p:spPr>
        <p:txBody>
          <a:bodyPr>
            <a:noAutofit/>
          </a:bodyPr>
          <a:lstStyle/>
          <a:p>
            <a:r>
              <a:rPr lang="en-US" sz="2700" b="1" dirty="0"/>
              <a:t>Global deaths and DALYs attributable to outdoor PM</a:t>
            </a:r>
            <a:r>
              <a:rPr lang="en-US" sz="2700" b="1" baseline="-25000" dirty="0"/>
              <a:t>2.5</a:t>
            </a:r>
            <a:r>
              <a:rPr lang="en-US" sz="2700" b="1" dirty="0"/>
              <a:t> exposure in 2015</a:t>
            </a:r>
            <a:endParaRPr lang="en-US" sz="2700" dirty="0"/>
          </a:p>
        </p:txBody>
      </p:sp>
      <p:sp>
        <p:nvSpPr>
          <p:cNvPr id="10" name="TextBox 9">
            <a:extLst>
              <a:ext uri="{FF2B5EF4-FFF2-40B4-BE49-F238E27FC236}">
                <a16:creationId xmlns:a16="http://schemas.microsoft.com/office/drawing/2014/main" id="{344920C1-49CA-40BD-B493-740839EB9D06}"/>
              </a:ext>
            </a:extLst>
          </p:cNvPr>
          <p:cNvSpPr txBox="1"/>
          <p:nvPr/>
        </p:nvSpPr>
        <p:spPr>
          <a:xfrm>
            <a:off x="2205319" y="6423771"/>
            <a:ext cx="3039615"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Source: Cohen et al. Lancet 2017; 389: 1907-1918</a:t>
            </a:r>
          </a:p>
        </p:txBody>
      </p:sp>
    </p:spTree>
    <p:extLst>
      <p:ext uri="{BB962C8B-B14F-4D97-AF65-F5344CB8AC3E}">
        <p14:creationId xmlns:p14="http://schemas.microsoft.com/office/powerpoint/2010/main" val="782290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A65D3-C9D0-4B8D-A281-C25A3E5C0667}"/>
              </a:ext>
            </a:extLst>
          </p:cNvPr>
          <p:cNvSpPr>
            <a:spLocks noGrp="1"/>
          </p:cNvSpPr>
          <p:nvPr>
            <p:ph type="title"/>
          </p:nvPr>
        </p:nvSpPr>
        <p:spPr/>
        <p:txBody>
          <a:bodyPr>
            <a:normAutofit/>
          </a:bodyPr>
          <a:lstStyle/>
          <a:p>
            <a:r>
              <a:rPr lang="en-US" dirty="0"/>
              <a:t>How can we address air pollution and its health effects?</a:t>
            </a:r>
          </a:p>
        </p:txBody>
      </p:sp>
      <p:sp>
        <p:nvSpPr>
          <p:cNvPr id="3" name="Text Placeholder 2">
            <a:extLst>
              <a:ext uri="{FF2B5EF4-FFF2-40B4-BE49-F238E27FC236}">
                <a16:creationId xmlns:a16="http://schemas.microsoft.com/office/drawing/2014/main" id="{1225304A-B6B6-4C1F-BA69-FB642626CD5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34067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EAA6C792-3206-4E7B-A2DA-157EE5C9A6D1}"/>
              </a:ext>
            </a:extLst>
          </p:cNvPr>
          <p:cNvPicPr>
            <a:picLocks noChangeAspect="1"/>
          </p:cNvPicPr>
          <p:nvPr/>
        </p:nvPicPr>
        <p:blipFill rotWithShape="1">
          <a:blip r:embed="rId3"/>
          <a:srcRect b="17077"/>
          <a:stretch/>
        </p:blipFill>
        <p:spPr>
          <a:xfrm>
            <a:off x="978485" y="906566"/>
            <a:ext cx="10235030" cy="5479030"/>
          </a:xfrm>
          <a:prstGeom prst="rect">
            <a:avLst/>
          </a:prstGeom>
        </p:spPr>
      </p:pic>
      <p:sp>
        <p:nvSpPr>
          <p:cNvPr id="5" name="TextBox 4">
            <a:extLst>
              <a:ext uri="{FF2B5EF4-FFF2-40B4-BE49-F238E27FC236}">
                <a16:creationId xmlns:a16="http://schemas.microsoft.com/office/drawing/2014/main" id="{0F969F0C-1E8A-488A-8344-95602B9D5083}"/>
              </a:ext>
            </a:extLst>
          </p:cNvPr>
          <p:cNvSpPr txBox="1"/>
          <p:nvPr/>
        </p:nvSpPr>
        <p:spPr>
          <a:xfrm>
            <a:off x="2154380" y="6442502"/>
            <a:ext cx="6011719" cy="246221"/>
          </a:xfrm>
          <a:prstGeom prst="rect">
            <a:avLst/>
          </a:prstGeom>
          <a:noFill/>
        </p:spPr>
        <p:txBody>
          <a:bodyPr wrap="square" rtlCol="0">
            <a:spAutoFit/>
          </a:bodyPr>
          <a:lstStyle/>
          <a:p>
            <a:r>
              <a:rPr lang="en-US" sz="1000" i="1" dirty="0">
                <a:latin typeface="Arial" panose="020B0604020202020204" pitchFamily="34" charset="0"/>
                <a:cs typeface="Arial" panose="020B0604020202020204" pitchFamily="34" charset="0"/>
              </a:rPr>
              <a:t>Source: WHO, “Ambient Air Pollution: A Global Assessment of Exposure and Burden of Disease.”</a:t>
            </a:r>
          </a:p>
        </p:txBody>
      </p:sp>
      <p:sp>
        <p:nvSpPr>
          <p:cNvPr id="7" name="Title 6">
            <a:extLst>
              <a:ext uri="{FF2B5EF4-FFF2-40B4-BE49-F238E27FC236}">
                <a16:creationId xmlns:a16="http://schemas.microsoft.com/office/drawing/2014/main" id="{6DC985A2-5337-47BC-92F0-47F943647B10}"/>
              </a:ext>
            </a:extLst>
          </p:cNvPr>
          <p:cNvSpPr>
            <a:spLocks noGrp="1"/>
          </p:cNvSpPr>
          <p:nvPr>
            <p:ph type="title"/>
          </p:nvPr>
        </p:nvSpPr>
        <p:spPr>
          <a:xfrm>
            <a:off x="247650" y="103874"/>
            <a:ext cx="11772900" cy="1325563"/>
          </a:xfrm>
        </p:spPr>
        <p:txBody>
          <a:bodyPr/>
          <a:lstStyle/>
          <a:p>
            <a:r>
              <a:rPr lang="en-US" dirty="0"/>
              <a:t>Increase air quality monitors to evaluate status and progress</a:t>
            </a:r>
          </a:p>
        </p:txBody>
      </p:sp>
    </p:spTree>
    <p:extLst>
      <p:ext uri="{BB962C8B-B14F-4D97-AF65-F5344CB8AC3E}">
        <p14:creationId xmlns:p14="http://schemas.microsoft.com/office/powerpoint/2010/main" val="1570185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cstate="screen">
            <a:clrChange>
              <a:clrFrom>
                <a:srgbClr val="FFFFFE"/>
              </a:clrFrom>
              <a:clrTo>
                <a:srgbClr val="FFFFFE">
                  <a:alpha val="0"/>
                </a:srgbClr>
              </a:clrTo>
            </a:clrChange>
            <a:extLst>
              <a:ext uri="{28A0092B-C50C-407E-A947-70E740481C1C}">
                <a14:useLocalDpi xmlns:a14="http://schemas.microsoft.com/office/drawing/2010/main"/>
              </a:ext>
            </a:extLst>
          </a:blip>
          <a:srcRect t="48933" b="7762"/>
          <a:stretch/>
        </p:blipFill>
        <p:spPr>
          <a:xfrm>
            <a:off x="511540" y="1834787"/>
            <a:ext cx="11168920" cy="4580404"/>
          </a:xfrm>
        </p:spPr>
      </p:pic>
      <p:sp>
        <p:nvSpPr>
          <p:cNvPr id="4" name="Slide Number Placeholder 3"/>
          <p:cNvSpPr>
            <a:spLocks noGrp="1"/>
          </p:cNvSpPr>
          <p:nvPr>
            <p:ph type="sldNum" sz="quarter" idx="12"/>
          </p:nvPr>
        </p:nvSpPr>
        <p:spPr/>
        <p:txBody>
          <a:bodyPr/>
          <a:lstStyle/>
          <a:p>
            <a:fld id="{2066355A-084C-D24E-9AD2-7E4FC41EA627}" type="slidenum">
              <a:rPr lang="en-US" smtClean="0"/>
              <a:t>26</a:t>
            </a:fld>
            <a:endParaRPr lang="en-US"/>
          </a:p>
        </p:txBody>
      </p:sp>
      <p:sp>
        <p:nvSpPr>
          <p:cNvPr id="6" name="Rectangle 5"/>
          <p:cNvSpPr/>
          <p:nvPr/>
        </p:nvSpPr>
        <p:spPr>
          <a:xfrm>
            <a:off x="166256" y="1327700"/>
            <a:ext cx="12025744" cy="430887"/>
          </a:xfrm>
          <a:prstGeom prst="rect">
            <a:avLst/>
          </a:prstGeom>
          <a:noFill/>
        </p:spPr>
        <p:txBody>
          <a:bodyPr wrap="square">
            <a:spAutoFit/>
          </a:bodyPr>
          <a:lstStyle/>
          <a:p>
            <a:r>
              <a:rPr lang="en-US" sz="2200" b="1" i="1" dirty="0">
                <a:latin typeface="+mj-lt"/>
              </a:rPr>
              <a:t>Percentage of population-weighted ambient PM</a:t>
            </a:r>
            <a:r>
              <a:rPr lang="en-US" sz="2200" b="1" i="1" baseline="-25000" dirty="0">
                <a:latin typeface="+mj-lt"/>
              </a:rPr>
              <a:t>2.5</a:t>
            </a:r>
            <a:r>
              <a:rPr lang="en-US" sz="2200" b="1" i="1" dirty="0">
                <a:latin typeface="+mj-lt"/>
              </a:rPr>
              <a:t> attributable to household cooking with solid fuels, 2010 </a:t>
            </a:r>
          </a:p>
        </p:txBody>
      </p:sp>
      <p:sp>
        <p:nvSpPr>
          <p:cNvPr id="7" name="TextBox 6"/>
          <p:cNvSpPr txBox="1"/>
          <p:nvPr/>
        </p:nvSpPr>
        <p:spPr>
          <a:xfrm>
            <a:off x="2242127" y="6404182"/>
            <a:ext cx="4920673"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Source: Chafe et al. Environ Health </a:t>
            </a:r>
            <a:r>
              <a:rPr lang="en-US" sz="1000" dirty="0" err="1">
                <a:latin typeface="Arial" panose="020B0604020202020204" pitchFamily="34" charset="0"/>
                <a:cs typeface="Arial" panose="020B0604020202020204" pitchFamily="34" charset="0"/>
              </a:rPr>
              <a:t>Perspect</a:t>
            </a:r>
            <a:r>
              <a:rPr lang="en-US" sz="1000" dirty="0">
                <a:latin typeface="Arial" panose="020B0604020202020204" pitchFamily="34" charset="0"/>
                <a:cs typeface="Arial" panose="020B0604020202020204" pitchFamily="34" charset="0"/>
              </a:rPr>
              <a:t>. 2014 Dec; 122(12): 1314–1320.</a:t>
            </a:r>
          </a:p>
        </p:txBody>
      </p:sp>
      <p:pic>
        <p:nvPicPr>
          <p:cNvPr id="8" name="Content Placeholder 4">
            <a:extLst>
              <a:ext uri="{FF2B5EF4-FFF2-40B4-BE49-F238E27FC236}">
                <a16:creationId xmlns:a16="http://schemas.microsoft.com/office/drawing/2014/main" id="{F85EEA2F-E94D-4016-89B2-155E3261F0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7752" r="79509" b="54382"/>
          <a:stretch/>
        </p:blipFill>
        <p:spPr>
          <a:xfrm>
            <a:off x="680282" y="5591346"/>
            <a:ext cx="1688845" cy="613878"/>
          </a:xfrm>
          <a:prstGeom prst="rect">
            <a:avLst/>
          </a:prstGeom>
        </p:spPr>
      </p:pic>
      <p:sp>
        <p:nvSpPr>
          <p:cNvPr id="10" name="Title 9">
            <a:extLst>
              <a:ext uri="{FF2B5EF4-FFF2-40B4-BE49-F238E27FC236}">
                <a16:creationId xmlns:a16="http://schemas.microsoft.com/office/drawing/2014/main" id="{3979D47B-9739-4C38-8860-AC10A182C609}"/>
              </a:ext>
            </a:extLst>
          </p:cNvPr>
          <p:cNvSpPr>
            <a:spLocks noGrp="1"/>
          </p:cNvSpPr>
          <p:nvPr>
            <p:ph type="title"/>
          </p:nvPr>
        </p:nvSpPr>
        <p:spPr>
          <a:xfrm>
            <a:off x="166255" y="1"/>
            <a:ext cx="12025745" cy="1352549"/>
          </a:xfrm>
        </p:spPr>
        <p:txBody>
          <a:bodyPr>
            <a:normAutofit/>
          </a:bodyPr>
          <a:lstStyle/>
          <a:p>
            <a:r>
              <a:rPr lang="en-US" sz="3600" dirty="0"/>
              <a:t>Increase access to clean household energy to reduce emissions</a:t>
            </a:r>
          </a:p>
        </p:txBody>
      </p:sp>
    </p:spTree>
    <p:extLst>
      <p:ext uri="{BB962C8B-B14F-4D97-AF65-F5344CB8AC3E}">
        <p14:creationId xmlns:p14="http://schemas.microsoft.com/office/powerpoint/2010/main" val="1415011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268900-8D54-4597-B50B-7BD05B8370EE}"/>
              </a:ext>
            </a:extLst>
          </p:cNvPr>
          <p:cNvSpPr>
            <a:spLocks noGrp="1"/>
          </p:cNvSpPr>
          <p:nvPr>
            <p:ph type="title"/>
          </p:nvPr>
        </p:nvSpPr>
        <p:spPr>
          <a:xfrm>
            <a:off x="838200" y="365125"/>
            <a:ext cx="10515600" cy="1325563"/>
          </a:xfrm>
        </p:spPr>
        <p:txBody>
          <a:bodyPr/>
          <a:lstStyle/>
          <a:p>
            <a:r>
              <a:rPr lang="en-US" dirty="0"/>
              <a:t>Other solutions by sector</a:t>
            </a:r>
          </a:p>
        </p:txBody>
      </p:sp>
      <p:graphicFrame>
        <p:nvGraphicFramePr>
          <p:cNvPr id="12" name="Content Placeholder 2">
            <a:extLst>
              <a:ext uri="{FF2B5EF4-FFF2-40B4-BE49-F238E27FC236}">
                <a16:creationId xmlns:a16="http://schemas.microsoft.com/office/drawing/2014/main" id="{A05CFCD0-01D8-491A-84DF-5D69FD79B5BA}"/>
              </a:ext>
            </a:extLst>
          </p:cNvPr>
          <p:cNvGraphicFramePr>
            <a:graphicFrameLocks noGrp="1"/>
          </p:cNvGraphicFramePr>
          <p:nvPr>
            <p:ph idx="1"/>
            <p:extLst>
              <p:ext uri="{D42A27DB-BD31-4B8C-83A1-F6EECF244321}">
                <p14:modId xmlns:p14="http://schemas.microsoft.com/office/powerpoint/2010/main" val="1145785186"/>
              </p:ext>
            </p:extLst>
          </p:nvPr>
        </p:nvGraphicFramePr>
        <p:xfrm>
          <a:off x="555812" y="1690689"/>
          <a:ext cx="11134164" cy="4351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9795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70A6EF-8D96-423C-A3C2-402524AB16B2}"/>
              </a:ext>
            </a:extLst>
          </p:cNvPr>
          <p:cNvSpPr>
            <a:spLocks noGrp="1"/>
          </p:cNvSpPr>
          <p:nvPr>
            <p:ph type="title"/>
          </p:nvPr>
        </p:nvSpPr>
        <p:spPr>
          <a:xfrm>
            <a:off x="838199" y="365125"/>
            <a:ext cx="10882745" cy="1325563"/>
          </a:xfrm>
        </p:spPr>
        <p:txBody>
          <a:bodyPr/>
          <a:lstStyle/>
          <a:p>
            <a:r>
              <a:rPr lang="en-US" dirty="0"/>
              <a:t>Clinicians can communicate risk to patients</a:t>
            </a:r>
          </a:p>
        </p:txBody>
      </p:sp>
      <p:sp>
        <p:nvSpPr>
          <p:cNvPr id="7" name="Content Placeholder 6">
            <a:extLst>
              <a:ext uri="{FF2B5EF4-FFF2-40B4-BE49-F238E27FC236}">
                <a16:creationId xmlns:a16="http://schemas.microsoft.com/office/drawing/2014/main" id="{A21265A4-E192-4644-9ECE-5CEAE43C7F73}"/>
              </a:ext>
            </a:extLst>
          </p:cNvPr>
          <p:cNvSpPr>
            <a:spLocks noGrp="1"/>
          </p:cNvSpPr>
          <p:nvPr>
            <p:ph idx="1"/>
          </p:nvPr>
        </p:nvSpPr>
        <p:spPr/>
        <p:txBody>
          <a:bodyPr>
            <a:normAutofit lnSpcReduction="10000"/>
          </a:bodyPr>
          <a:lstStyle/>
          <a:p>
            <a:pPr lvl="0"/>
            <a:r>
              <a:rPr lang="en-US" dirty="0"/>
              <a:t>Be aware of the air quality in your environment, especially if there may be sudden changes in air quality. Check the </a:t>
            </a:r>
            <a:r>
              <a:rPr lang="en-US" u="sng" dirty="0">
                <a:hlinkClick r:id="rId3"/>
              </a:rPr>
              <a:t>Air Quality Index World Map</a:t>
            </a:r>
            <a:r>
              <a:rPr lang="en-US" dirty="0"/>
              <a:t> for daily air quality conditions. </a:t>
            </a:r>
          </a:p>
          <a:p>
            <a:pPr lvl="0"/>
            <a:r>
              <a:rPr lang="en-US" dirty="0"/>
              <a:t>Remain indoors as much as possible on poor air quality days to reduce your exposure to pollutants. </a:t>
            </a:r>
          </a:p>
          <a:p>
            <a:pPr lvl="0"/>
            <a:r>
              <a:rPr lang="en-US" dirty="0"/>
              <a:t>If walking or exercising outdoors, try to avoid areas with heavy vehicular traffic or near known pollution sources. </a:t>
            </a:r>
          </a:p>
          <a:p>
            <a:pPr lvl="0"/>
            <a:endParaRPr lang="en-US" dirty="0"/>
          </a:p>
          <a:p>
            <a:pPr lvl="0"/>
            <a:r>
              <a:rPr lang="en-US" b="1" dirty="0"/>
              <a:t>Clinical solutions are limited</a:t>
            </a:r>
            <a:r>
              <a:rPr lang="en-US" dirty="0"/>
              <a:t>; public health solutions are required</a:t>
            </a:r>
            <a:endParaRPr lang="en-US" b="1" dirty="0"/>
          </a:p>
        </p:txBody>
      </p:sp>
    </p:spTree>
    <p:extLst>
      <p:ext uri="{BB962C8B-B14F-4D97-AF65-F5344CB8AC3E}">
        <p14:creationId xmlns:p14="http://schemas.microsoft.com/office/powerpoint/2010/main" val="11776490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7C091-1DE5-4BEF-B5E5-C10B9F6A6239}"/>
              </a:ext>
            </a:extLst>
          </p:cNvPr>
          <p:cNvSpPr>
            <a:spLocks noGrp="1"/>
          </p:cNvSpPr>
          <p:nvPr>
            <p:ph type="title"/>
          </p:nvPr>
        </p:nvSpPr>
        <p:spPr>
          <a:xfrm>
            <a:off x="838200" y="365125"/>
            <a:ext cx="10515600" cy="777875"/>
          </a:xfrm>
        </p:spPr>
        <p:txBody>
          <a:bodyPr>
            <a:normAutofit fontScale="90000"/>
          </a:bodyPr>
          <a:lstStyle/>
          <a:p>
            <a:r>
              <a:rPr lang="en-US" dirty="0"/>
              <a:t>Clinicians can advocate on behalf of patients</a:t>
            </a:r>
          </a:p>
        </p:txBody>
      </p:sp>
      <p:graphicFrame>
        <p:nvGraphicFramePr>
          <p:cNvPr id="4" name="Content Placeholder 3">
            <a:extLst>
              <a:ext uri="{FF2B5EF4-FFF2-40B4-BE49-F238E27FC236}">
                <a16:creationId xmlns:a16="http://schemas.microsoft.com/office/drawing/2014/main" id="{A798F12C-8AE1-46E0-A1BE-8DA7F37ADCD7}"/>
              </a:ext>
            </a:extLst>
          </p:cNvPr>
          <p:cNvGraphicFramePr>
            <a:graphicFrameLocks noGrp="1"/>
          </p:cNvGraphicFramePr>
          <p:nvPr>
            <p:ph idx="1"/>
            <p:extLst>
              <p:ext uri="{D42A27DB-BD31-4B8C-83A1-F6EECF244321}">
                <p14:modId xmlns:p14="http://schemas.microsoft.com/office/powerpoint/2010/main" val="1490737752"/>
              </p:ext>
            </p:extLst>
          </p:nvPr>
        </p:nvGraphicFramePr>
        <p:xfrm>
          <a:off x="552450" y="1219200"/>
          <a:ext cx="11144250" cy="5186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6310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2D944-80C2-445F-AB21-BE8AB5AB0178}"/>
              </a:ext>
            </a:extLst>
          </p:cNvPr>
          <p:cNvSpPr>
            <a:spLocks noGrp="1"/>
          </p:cNvSpPr>
          <p:nvPr>
            <p:ph type="title"/>
          </p:nvPr>
        </p:nvSpPr>
        <p:spPr/>
        <p:txBody>
          <a:bodyPr/>
          <a:lstStyle/>
          <a:p>
            <a:r>
              <a:rPr lang="en-US" dirty="0"/>
              <a:t>Why should I care about air pollution?</a:t>
            </a:r>
          </a:p>
        </p:txBody>
      </p:sp>
      <p:sp>
        <p:nvSpPr>
          <p:cNvPr id="3" name="Text Placeholder 2">
            <a:extLst>
              <a:ext uri="{FF2B5EF4-FFF2-40B4-BE49-F238E27FC236}">
                <a16:creationId xmlns:a16="http://schemas.microsoft.com/office/drawing/2014/main" id="{77645B4C-E23D-4985-A52F-068CB7C21EF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196036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07C040-2572-44EC-9D22-AE6C7118B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83313"/>
            <a:ext cx="7455678" cy="1607387"/>
          </a:xfrm>
          <a:prstGeom prst="rect">
            <a:avLst/>
          </a:prstGeom>
        </p:spPr>
      </p:pic>
      <p:sp>
        <p:nvSpPr>
          <p:cNvPr id="14" name="Title 12">
            <a:extLst>
              <a:ext uri="{FF2B5EF4-FFF2-40B4-BE49-F238E27FC236}">
                <a16:creationId xmlns:a16="http://schemas.microsoft.com/office/drawing/2014/main" id="{41AD7F08-0F50-4259-972D-76C12C6DDD53}"/>
              </a:ext>
            </a:extLst>
          </p:cNvPr>
          <p:cNvSpPr txBox="1">
            <a:spLocks/>
          </p:cNvSpPr>
          <p:nvPr/>
        </p:nvSpPr>
        <p:spPr>
          <a:xfrm>
            <a:off x="4746445" y="6048238"/>
            <a:ext cx="2699109" cy="7448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charset="0"/>
                <a:ea typeface="Arial" charset="0"/>
                <a:cs typeface="Arial" charset="0"/>
              </a:defRPr>
            </a:lvl1pPr>
          </a:lstStyle>
          <a:p>
            <a:pPr algn="ctr"/>
            <a:r>
              <a:rPr lang="en-US" sz="2000" dirty="0"/>
              <a:t>InspireCleanAir.org </a:t>
            </a:r>
            <a:br>
              <a:rPr lang="en-US" sz="2800" dirty="0"/>
            </a:br>
            <a:r>
              <a:rPr lang="en-US" sz="1200" b="1" dirty="0">
                <a:solidFill>
                  <a:srgbClr val="59CAED"/>
                </a:solidFill>
              </a:rPr>
              <a:t>#InspireCleanAir</a:t>
            </a:r>
          </a:p>
        </p:txBody>
      </p:sp>
      <p:graphicFrame>
        <p:nvGraphicFramePr>
          <p:cNvPr id="10" name="Diagram 9">
            <a:extLst>
              <a:ext uri="{FF2B5EF4-FFF2-40B4-BE49-F238E27FC236}">
                <a16:creationId xmlns:a16="http://schemas.microsoft.com/office/drawing/2014/main" id="{B7922BAB-DCE4-40F3-BC97-CA4531E62CA4}"/>
              </a:ext>
            </a:extLst>
          </p:cNvPr>
          <p:cNvGraphicFramePr/>
          <p:nvPr>
            <p:extLst>
              <p:ext uri="{D42A27DB-BD31-4B8C-83A1-F6EECF244321}">
                <p14:modId xmlns:p14="http://schemas.microsoft.com/office/powerpoint/2010/main" val="2006132342"/>
              </p:ext>
            </p:extLst>
          </p:nvPr>
        </p:nvGraphicFramePr>
        <p:xfrm>
          <a:off x="838200" y="1918449"/>
          <a:ext cx="11125201" cy="39265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075085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500218" y="507186"/>
            <a:ext cx="11291289" cy="5957409"/>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401647"/>
            <a:ext cx="10212933" cy="220183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0371" y="710629"/>
            <a:ext cx="2069233" cy="865700"/>
          </a:xfrm>
          <a:prstGeom prst="rect">
            <a:avLst/>
          </a:prstGeom>
        </p:spPr>
      </p:pic>
      <p:sp>
        <p:nvSpPr>
          <p:cNvPr id="2" name="TextBox 1"/>
          <p:cNvSpPr txBox="1"/>
          <p:nvPr/>
        </p:nvSpPr>
        <p:spPr>
          <a:xfrm>
            <a:off x="9696892" y="529597"/>
            <a:ext cx="2296632" cy="276999"/>
          </a:xfrm>
          <a:prstGeom prst="rect">
            <a:avLst/>
          </a:prstGeom>
          <a:noFill/>
          <a:ln>
            <a:noFill/>
          </a:ln>
        </p:spPr>
        <p:txBody>
          <a:bodyPr wrap="square" rtlCol="0">
            <a:spAutoFit/>
          </a:bodyPr>
          <a:lstStyle/>
          <a:p>
            <a:r>
              <a:rPr lang="en-US" sz="1200" b="1" dirty="0">
                <a:solidFill>
                  <a:schemeClr val="bg1">
                    <a:lumMod val="50000"/>
                  </a:schemeClr>
                </a:solidFill>
                <a:latin typeface="Arial" charset="0"/>
                <a:ea typeface="Arial" charset="0"/>
                <a:cs typeface="Arial" charset="0"/>
              </a:rPr>
              <a:t>A project by</a:t>
            </a:r>
          </a:p>
        </p:txBody>
      </p:sp>
      <p:sp>
        <p:nvSpPr>
          <p:cNvPr id="8" name="Title 12">
            <a:extLst>
              <a:ext uri="{FF2B5EF4-FFF2-40B4-BE49-F238E27FC236}">
                <a16:creationId xmlns:a16="http://schemas.microsoft.com/office/drawing/2014/main" id="{6E567CAA-B2AE-453A-91E0-D6040D2CCAB8}"/>
              </a:ext>
            </a:extLst>
          </p:cNvPr>
          <p:cNvSpPr txBox="1">
            <a:spLocks/>
          </p:cNvSpPr>
          <p:nvPr/>
        </p:nvSpPr>
        <p:spPr>
          <a:xfrm>
            <a:off x="3402883" y="5086520"/>
            <a:ext cx="5485956" cy="14353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charset="0"/>
                <a:ea typeface="Arial" charset="0"/>
                <a:cs typeface="Arial" charset="0"/>
              </a:defRPr>
            </a:lvl1pPr>
          </a:lstStyle>
          <a:p>
            <a:pPr algn="ctr"/>
            <a:br>
              <a:rPr lang="en-US" sz="2400" dirty="0"/>
            </a:br>
            <a:r>
              <a:rPr lang="en-US" sz="4000" dirty="0"/>
              <a:t>InspireCleanAir.org </a:t>
            </a:r>
            <a:br>
              <a:rPr lang="en-US" sz="4800" dirty="0"/>
            </a:br>
            <a:r>
              <a:rPr lang="en-US" sz="2400" b="1" dirty="0">
                <a:solidFill>
                  <a:srgbClr val="59CAED"/>
                </a:solidFill>
              </a:rPr>
              <a:t>#InspireCleanAir</a:t>
            </a:r>
          </a:p>
        </p:txBody>
      </p:sp>
      <p:sp>
        <p:nvSpPr>
          <p:cNvPr id="9" name="Content Placeholder 2">
            <a:extLst>
              <a:ext uri="{FF2B5EF4-FFF2-40B4-BE49-F238E27FC236}">
                <a16:creationId xmlns:a16="http://schemas.microsoft.com/office/drawing/2014/main" id="{4273516A-B1FF-49F7-B7C4-8636531E8EA2}"/>
              </a:ext>
            </a:extLst>
          </p:cNvPr>
          <p:cNvSpPr txBox="1">
            <a:spLocks/>
          </p:cNvSpPr>
          <p:nvPr/>
        </p:nvSpPr>
        <p:spPr>
          <a:xfrm>
            <a:off x="838200" y="3379128"/>
            <a:ext cx="10515600" cy="21834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417973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7B985-DBD3-4085-A971-FED7DC89478A}"/>
              </a:ext>
            </a:extLst>
          </p:cNvPr>
          <p:cNvSpPr>
            <a:spLocks noGrp="1"/>
          </p:cNvSpPr>
          <p:nvPr>
            <p:ph type="title"/>
          </p:nvPr>
        </p:nvSpPr>
        <p:spPr>
          <a:xfrm>
            <a:off x="468351" y="231315"/>
            <a:ext cx="11285033" cy="758824"/>
          </a:xfrm>
        </p:spPr>
        <p:txBody>
          <a:bodyPr>
            <a:noAutofit/>
          </a:bodyPr>
          <a:lstStyle/>
          <a:p>
            <a:r>
              <a:rPr lang="en-US" sz="3600" dirty="0"/>
              <a:t>Over 90% of the world population breathes polluted air</a:t>
            </a:r>
          </a:p>
        </p:txBody>
      </p:sp>
      <p:pic>
        <p:nvPicPr>
          <p:cNvPr id="4" name="Content Placeholder 3">
            <a:extLst>
              <a:ext uri="{FF2B5EF4-FFF2-40B4-BE49-F238E27FC236}">
                <a16:creationId xmlns:a16="http://schemas.microsoft.com/office/drawing/2014/main" id="{7B9F3B17-B3C2-4194-847F-D3E8BC7D9AB5}"/>
              </a:ext>
            </a:extLst>
          </p:cNvPr>
          <p:cNvPicPr>
            <a:picLocks noGrp="1" noChangeAspect="1"/>
          </p:cNvPicPr>
          <p:nvPr>
            <p:ph idx="1"/>
          </p:nvPr>
        </p:nvPicPr>
        <p:blipFill rotWithShape="1">
          <a:blip r:embed="rId3"/>
          <a:srcRect l="1584" t="14697" r="4010"/>
          <a:stretch/>
        </p:blipFill>
        <p:spPr>
          <a:xfrm>
            <a:off x="1144856" y="990139"/>
            <a:ext cx="9644623" cy="5209939"/>
          </a:xfrm>
          <a:prstGeom prst="rect">
            <a:avLst/>
          </a:prstGeom>
        </p:spPr>
      </p:pic>
      <p:sp>
        <p:nvSpPr>
          <p:cNvPr id="5" name="Title 1">
            <a:extLst>
              <a:ext uri="{FF2B5EF4-FFF2-40B4-BE49-F238E27FC236}">
                <a16:creationId xmlns:a16="http://schemas.microsoft.com/office/drawing/2014/main" id="{E7288C93-42CE-4C19-9BCF-9500A11FE0EE}"/>
              </a:ext>
            </a:extLst>
          </p:cNvPr>
          <p:cNvSpPr txBox="1">
            <a:spLocks/>
          </p:cNvSpPr>
          <p:nvPr/>
        </p:nvSpPr>
        <p:spPr>
          <a:xfrm>
            <a:off x="2095115" y="6439181"/>
            <a:ext cx="2548603" cy="2391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000" dirty="0">
                <a:latin typeface="Arial" panose="020B0604020202020204" pitchFamily="34" charset="0"/>
                <a:cs typeface="Arial" panose="020B0604020202020204" pitchFamily="34" charset="0"/>
              </a:rPr>
              <a:t>Source: World Health Organization, 2016</a:t>
            </a:r>
          </a:p>
        </p:txBody>
      </p:sp>
      <p:sp>
        <p:nvSpPr>
          <p:cNvPr id="6" name="Title 1">
            <a:extLst>
              <a:ext uri="{FF2B5EF4-FFF2-40B4-BE49-F238E27FC236}">
                <a16:creationId xmlns:a16="http://schemas.microsoft.com/office/drawing/2014/main" id="{EB01F0CF-8FFD-4354-9EC5-81918196D2F5}"/>
              </a:ext>
            </a:extLst>
          </p:cNvPr>
          <p:cNvSpPr txBox="1">
            <a:spLocks/>
          </p:cNvSpPr>
          <p:nvPr/>
        </p:nvSpPr>
        <p:spPr>
          <a:xfrm>
            <a:off x="1578573" y="1002671"/>
            <a:ext cx="9144000" cy="3102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500" b="1" i="1" dirty="0"/>
              <a:t>Annual mean concentration of fine particulate in urban areas (2014)</a:t>
            </a:r>
          </a:p>
        </p:txBody>
      </p:sp>
    </p:spTree>
    <p:extLst>
      <p:ext uri="{BB962C8B-B14F-4D97-AF65-F5344CB8AC3E}">
        <p14:creationId xmlns:p14="http://schemas.microsoft.com/office/powerpoint/2010/main" val="1963953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A5A7E91-02F7-4C11-B577-ACD45F43BD18}"/>
              </a:ext>
            </a:extLst>
          </p:cNvPr>
          <p:cNvPicPr>
            <a:picLocks noGrp="1" noChangeAspect="1"/>
          </p:cNvPicPr>
          <p:nvPr>
            <p:ph idx="1"/>
          </p:nvPr>
        </p:nvPicPr>
        <p:blipFill>
          <a:blip r:embed="rId3"/>
          <a:stretch>
            <a:fillRect/>
          </a:stretch>
        </p:blipFill>
        <p:spPr>
          <a:xfrm>
            <a:off x="1314602" y="52644"/>
            <a:ext cx="9524381" cy="6314638"/>
          </a:xfrm>
          <a:prstGeom prst="rect">
            <a:avLst/>
          </a:prstGeom>
        </p:spPr>
      </p:pic>
      <p:sp>
        <p:nvSpPr>
          <p:cNvPr id="6" name="Title 1">
            <a:extLst>
              <a:ext uri="{FF2B5EF4-FFF2-40B4-BE49-F238E27FC236}">
                <a16:creationId xmlns:a16="http://schemas.microsoft.com/office/drawing/2014/main" id="{1C3B9375-773D-40B3-863F-149E9433DAC2}"/>
              </a:ext>
            </a:extLst>
          </p:cNvPr>
          <p:cNvSpPr txBox="1">
            <a:spLocks/>
          </p:cNvSpPr>
          <p:nvPr/>
        </p:nvSpPr>
        <p:spPr>
          <a:xfrm>
            <a:off x="5410200" y="3738282"/>
            <a:ext cx="6781800" cy="2173314"/>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Air pollution is major global health risk, responsible for over 6 million deaths every year</a:t>
            </a:r>
          </a:p>
        </p:txBody>
      </p:sp>
      <p:cxnSp>
        <p:nvCxnSpPr>
          <p:cNvPr id="8" name="Straight Arrow Connector 7">
            <a:extLst>
              <a:ext uri="{FF2B5EF4-FFF2-40B4-BE49-F238E27FC236}">
                <a16:creationId xmlns:a16="http://schemas.microsoft.com/office/drawing/2014/main" id="{60394E46-425C-4EC5-937F-4CFCBA4BB2FC}"/>
              </a:ext>
            </a:extLst>
          </p:cNvPr>
          <p:cNvCxnSpPr/>
          <p:nvPr/>
        </p:nvCxnSpPr>
        <p:spPr>
          <a:xfrm>
            <a:off x="1604528" y="1498600"/>
            <a:ext cx="685800"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E8FFAC91-6797-4F6E-B1F0-E996CC98D146}"/>
              </a:ext>
            </a:extLst>
          </p:cNvPr>
          <p:cNvSpPr txBox="1">
            <a:spLocks/>
          </p:cNvSpPr>
          <p:nvPr/>
        </p:nvSpPr>
        <p:spPr>
          <a:xfrm>
            <a:off x="2222500" y="6545875"/>
            <a:ext cx="3873500" cy="1297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000" dirty="0">
                <a:latin typeface="Arial" panose="020B0604020202020204" pitchFamily="34" charset="0"/>
                <a:cs typeface="Arial" panose="020B0604020202020204" pitchFamily="34" charset="0"/>
              </a:rPr>
              <a:t>Source: Institute for Health metrics and Evaluation</a:t>
            </a:r>
          </a:p>
        </p:txBody>
      </p:sp>
    </p:spTree>
    <p:extLst>
      <p:ext uri="{BB962C8B-B14F-4D97-AF65-F5344CB8AC3E}">
        <p14:creationId xmlns:p14="http://schemas.microsoft.com/office/powerpoint/2010/main" val="2170325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C9322-1123-44D0-A0CC-9CE65FAA647E}"/>
              </a:ext>
            </a:extLst>
          </p:cNvPr>
          <p:cNvSpPr>
            <a:spLocks noGrp="1"/>
          </p:cNvSpPr>
          <p:nvPr>
            <p:ph type="title"/>
          </p:nvPr>
        </p:nvSpPr>
        <p:spPr>
          <a:xfrm>
            <a:off x="200722" y="170618"/>
            <a:ext cx="11991278" cy="877428"/>
          </a:xfrm>
        </p:spPr>
        <p:txBody>
          <a:bodyPr>
            <a:normAutofit/>
          </a:bodyPr>
          <a:lstStyle/>
          <a:p>
            <a:r>
              <a:rPr lang="en-US" dirty="0"/>
              <a:t>Air pollution’s toll on human health is worsening</a:t>
            </a:r>
          </a:p>
        </p:txBody>
      </p:sp>
      <p:pic>
        <p:nvPicPr>
          <p:cNvPr id="1028" name="Picture 4" descr="An external file that holds a picture, illustration, etc.&#10;Object name is gr4.jpg">
            <a:extLst>
              <a:ext uri="{FF2B5EF4-FFF2-40B4-BE49-F238E27FC236}">
                <a16:creationId xmlns:a16="http://schemas.microsoft.com/office/drawing/2014/main" id="{836261B1-C9BE-4C9B-A5FC-91F30525338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73016" y="1090629"/>
            <a:ext cx="8469621" cy="53305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FF10CC2-C51C-4709-BD28-FD9FC6B523F0}"/>
              </a:ext>
            </a:extLst>
          </p:cNvPr>
          <p:cNvSpPr txBox="1"/>
          <p:nvPr/>
        </p:nvSpPr>
        <p:spPr>
          <a:xfrm>
            <a:off x="2173016" y="6465451"/>
            <a:ext cx="3110147"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Source: Cohen et al. Lancet 2017; 389: 1907-1918</a:t>
            </a:r>
          </a:p>
        </p:txBody>
      </p:sp>
    </p:spTree>
    <p:extLst>
      <p:ext uri="{BB962C8B-B14F-4D97-AF65-F5344CB8AC3E}">
        <p14:creationId xmlns:p14="http://schemas.microsoft.com/office/powerpoint/2010/main" val="3812691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FCE41-C967-4822-ADF5-52FBDF6E0DAF}"/>
              </a:ext>
            </a:extLst>
          </p:cNvPr>
          <p:cNvSpPr>
            <a:spLocks noGrp="1"/>
          </p:cNvSpPr>
          <p:nvPr>
            <p:ph type="title"/>
          </p:nvPr>
        </p:nvSpPr>
        <p:spPr/>
        <p:txBody>
          <a:bodyPr/>
          <a:lstStyle/>
          <a:p>
            <a:r>
              <a:rPr lang="en-US" dirty="0"/>
              <a:t>What is air pollution?</a:t>
            </a:r>
          </a:p>
        </p:txBody>
      </p:sp>
      <p:sp>
        <p:nvSpPr>
          <p:cNvPr id="3" name="Content Placeholder 2">
            <a:extLst>
              <a:ext uri="{FF2B5EF4-FFF2-40B4-BE49-F238E27FC236}">
                <a16:creationId xmlns:a16="http://schemas.microsoft.com/office/drawing/2014/main" id="{FAE36190-4853-4053-A31B-539D1F69E36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9906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20600C14-ADF7-4333-940C-8B9A912C4F6D}"/>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3305" t="4745" r="2788" b="5254"/>
          <a:stretch/>
        </p:blipFill>
        <p:spPr>
          <a:xfrm>
            <a:off x="1000329" y="66906"/>
            <a:ext cx="10146737" cy="6289288"/>
          </a:xfrm>
        </p:spPr>
      </p:pic>
      <p:sp>
        <p:nvSpPr>
          <p:cNvPr id="6" name="TextBox 5">
            <a:extLst>
              <a:ext uri="{FF2B5EF4-FFF2-40B4-BE49-F238E27FC236}">
                <a16:creationId xmlns:a16="http://schemas.microsoft.com/office/drawing/2014/main" id="{C52D8618-531F-48AE-81D9-5AA1A45B7FE7}"/>
              </a:ext>
            </a:extLst>
          </p:cNvPr>
          <p:cNvSpPr txBox="1"/>
          <p:nvPr/>
        </p:nvSpPr>
        <p:spPr>
          <a:xfrm>
            <a:off x="2183670" y="6448533"/>
            <a:ext cx="2933816"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Source: Scottish Environment Protection Agency</a:t>
            </a:r>
          </a:p>
        </p:txBody>
      </p:sp>
    </p:spTree>
    <p:extLst>
      <p:ext uri="{BB962C8B-B14F-4D97-AF65-F5344CB8AC3E}">
        <p14:creationId xmlns:p14="http://schemas.microsoft.com/office/powerpoint/2010/main" val="2364850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ir pollution sector pollutants">
            <a:extLst>
              <a:ext uri="{FF2B5EF4-FFF2-40B4-BE49-F238E27FC236}">
                <a16:creationId xmlns:a16="http://schemas.microsoft.com/office/drawing/2014/main" id="{1B9C30A2-B048-4669-8081-CF0BF391B7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045" y="22823"/>
            <a:ext cx="9915084" cy="636217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3E598C08-88EC-426C-9F95-A58ED1405D6D}"/>
              </a:ext>
            </a:extLst>
          </p:cNvPr>
          <p:cNvSpPr txBox="1">
            <a:spLocks/>
          </p:cNvSpPr>
          <p:nvPr/>
        </p:nvSpPr>
        <p:spPr>
          <a:xfrm>
            <a:off x="2197762" y="6481647"/>
            <a:ext cx="4561626" cy="2242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000" dirty="0">
                <a:latin typeface="Arial" panose="020B0604020202020204" pitchFamily="34" charset="0"/>
                <a:cs typeface="Arial" panose="020B0604020202020204" pitchFamily="34" charset="0"/>
              </a:rPr>
              <a:t>Source: World Energy Outlook Special Report on Energy and Air Pollution </a:t>
            </a:r>
          </a:p>
        </p:txBody>
      </p:sp>
    </p:spTree>
    <p:extLst>
      <p:ext uri="{BB962C8B-B14F-4D97-AF65-F5344CB8AC3E}">
        <p14:creationId xmlns:p14="http://schemas.microsoft.com/office/powerpoint/2010/main" val="27009294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926</TotalTime>
  <Words>6041</Words>
  <Application>Microsoft Macintosh PowerPoint</Application>
  <PresentationFormat>Widescreen</PresentationFormat>
  <Paragraphs>335</Paragraphs>
  <Slides>31</Slides>
  <Notes>31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31</vt:i4>
      </vt:variant>
    </vt:vector>
  </HeadingPairs>
  <TitlesOfParts>
    <vt:vector size="38" baseType="lpstr">
      <vt:lpstr>Arial</vt:lpstr>
      <vt:lpstr>Calibri</vt:lpstr>
      <vt:lpstr>Calibri (Body)</vt:lpstr>
      <vt:lpstr>Calibri Light</vt:lpstr>
      <vt:lpstr>Symbol</vt:lpstr>
      <vt:lpstr>Office Theme</vt:lpstr>
      <vt:lpstr>Custom Design</vt:lpstr>
      <vt:lpstr>Air Pollution and Health</vt:lpstr>
      <vt:lpstr>Outline</vt:lpstr>
      <vt:lpstr>Why should I care about air pollution?</vt:lpstr>
      <vt:lpstr>Over 90% of the world population breathes polluted air</vt:lpstr>
      <vt:lpstr>PowerPoint Presentation</vt:lpstr>
      <vt:lpstr>Air pollution’s toll on human health is worsening</vt:lpstr>
      <vt:lpstr>What is air pollution?</vt:lpstr>
      <vt:lpstr>PowerPoint Presentation</vt:lpstr>
      <vt:lpstr>PowerPoint Presentation</vt:lpstr>
      <vt:lpstr>Particulate matter (PM)</vt:lpstr>
      <vt:lpstr>Particulate matter (PM)</vt:lpstr>
      <vt:lpstr>Particle Deposition</vt:lpstr>
      <vt:lpstr>What are the health impacts of air pollution?</vt:lpstr>
      <vt:lpstr>Air pollution has adverse effects on health</vt:lpstr>
      <vt:lpstr>How does PM affect health?</vt:lpstr>
      <vt:lpstr>Harvard Six Cities Study: PM exposure associated with increased mortality</vt:lpstr>
      <vt:lpstr>Source: US EPA</vt:lpstr>
      <vt:lpstr>PM decreases lung function in asthmatic patients</vt:lpstr>
      <vt:lpstr>Decreases in air pollution are associated with gains in childhood lung development</vt:lpstr>
      <vt:lpstr>Exposure to PM2.5 linked with increased risk of hypertension</vt:lpstr>
      <vt:lpstr>Disease risk increases with ambient PM2.5 exposure</vt:lpstr>
      <vt:lpstr>Disease risk increases with ambient PM2.5 exposure</vt:lpstr>
      <vt:lpstr>Global deaths and DALYs attributable to outdoor PM2.5 exposure in 2015</vt:lpstr>
      <vt:lpstr>How can we address air pollution and its health effects?</vt:lpstr>
      <vt:lpstr>Increase air quality monitors to evaluate status and progress</vt:lpstr>
      <vt:lpstr>Increase access to clean household energy to reduce emissions</vt:lpstr>
      <vt:lpstr>Other solutions by sector</vt:lpstr>
      <vt:lpstr>Clinicians can communicate risk to patients</vt:lpstr>
      <vt:lpstr>Clinicians can advocate on behalf of patients</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Johnny Hsu</dc:creator>
  <cp:lastModifiedBy>chamlet3@yahoo.com</cp:lastModifiedBy>
  <cp:revision>70</cp:revision>
  <dcterms:created xsi:type="dcterms:W3CDTF">2018-10-17T18:55:49Z</dcterms:created>
  <dcterms:modified xsi:type="dcterms:W3CDTF">2018-10-22T16:04:39Z</dcterms:modified>
</cp:coreProperties>
</file>